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86" r:id="rId1"/>
    <p:sldMasterId id="2147484499" r:id="rId2"/>
    <p:sldMasterId id="2147484512" r:id="rId3"/>
    <p:sldMasterId id="2147484516" r:id="rId4"/>
    <p:sldMasterId id="2147484523" r:id="rId5"/>
  </p:sldMasterIdLst>
  <p:notesMasterIdLst>
    <p:notesMasterId r:id="rId55"/>
  </p:notesMasterIdLst>
  <p:handoutMasterIdLst>
    <p:handoutMasterId r:id="rId56"/>
  </p:handoutMasterIdLst>
  <p:sldIdLst>
    <p:sldId id="1609" r:id="rId6"/>
    <p:sldId id="1610" r:id="rId7"/>
    <p:sldId id="1582" r:id="rId8"/>
    <p:sldId id="1505" r:id="rId9"/>
    <p:sldId id="1611" r:id="rId10"/>
    <p:sldId id="1606" r:id="rId11"/>
    <p:sldId id="1607" r:id="rId12"/>
    <p:sldId id="1608" r:id="rId13"/>
    <p:sldId id="1514" r:id="rId14"/>
    <p:sldId id="1585" r:id="rId15"/>
    <p:sldId id="1599" r:id="rId16"/>
    <p:sldId id="1604" r:id="rId17"/>
    <p:sldId id="1605" r:id="rId18"/>
    <p:sldId id="1562" r:id="rId19"/>
    <p:sldId id="1558" r:id="rId20"/>
    <p:sldId id="1586" r:id="rId21"/>
    <p:sldId id="1587" r:id="rId22"/>
    <p:sldId id="1588" r:id="rId23"/>
    <p:sldId id="1567" r:id="rId24"/>
    <p:sldId id="1565" r:id="rId25"/>
    <p:sldId id="1590" r:id="rId26"/>
    <p:sldId id="1591" r:id="rId27"/>
    <p:sldId id="1589" r:id="rId28"/>
    <p:sldId id="1592" r:id="rId29"/>
    <p:sldId id="1593" r:id="rId30"/>
    <p:sldId id="1594" r:id="rId31"/>
    <p:sldId id="1595" r:id="rId32"/>
    <p:sldId id="1581" r:id="rId33"/>
    <p:sldId id="1569" r:id="rId34"/>
    <p:sldId id="1572" r:id="rId35"/>
    <p:sldId id="1601" r:id="rId36"/>
    <p:sldId id="1563" r:id="rId37"/>
    <p:sldId id="1559" r:id="rId38"/>
    <p:sldId id="1566" r:id="rId39"/>
    <p:sldId id="1556" r:id="rId40"/>
    <p:sldId id="1560" r:id="rId41"/>
    <p:sldId id="1574" r:id="rId42"/>
    <p:sldId id="1597" r:id="rId43"/>
    <p:sldId id="1600" r:id="rId44"/>
    <p:sldId id="1603" r:id="rId45"/>
    <p:sldId id="1602" r:id="rId46"/>
    <p:sldId id="1596" r:id="rId47"/>
    <p:sldId id="1575" r:id="rId48"/>
    <p:sldId id="1576" r:id="rId49"/>
    <p:sldId id="1580" r:id="rId50"/>
    <p:sldId id="1578" r:id="rId51"/>
    <p:sldId id="1573" r:id="rId52"/>
    <p:sldId id="1561" r:id="rId53"/>
    <p:sldId id="1502"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BF0"/>
    <a:srgbClr val="8597BE"/>
    <a:srgbClr val="0D7595"/>
    <a:srgbClr val="005AA1"/>
    <a:srgbClr val="FCB713"/>
    <a:srgbClr val="002864"/>
    <a:srgbClr val="002050"/>
    <a:srgbClr val="00BCF2"/>
    <a:srgbClr val="FFCC00"/>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2" autoAdjust="0"/>
    <p:restoredTop sz="75314" autoAdjust="0"/>
  </p:normalViewPr>
  <p:slideViewPr>
    <p:cSldViewPr snapToGrid="0">
      <p:cViewPr varScale="1">
        <p:scale>
          <a:sx n="67" d="100"/>
          <a:sy n="67" d="100"/>
        </p:scale>
        <p:origin x="1164" y="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70" d="100"/>
          <a:sy n="70" d="100"/>
        </p:scale>
        <p:origin x="3048"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(MRS)</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824BE007-D8A8-4BC5-A897-8BE1CC7D6DDF}" type="presOf" srcId="{C693AF90-2E67-4389-9BB6-C5D2CAEEC1FF}" destId="{DD756981-072A-4F78-ABC7-E2A848633815}" srcOrd="1"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DCC80B1A-4E1A-41D5-958B-E5CD639B1B0D}" type="presOf" srcId="{C693AF90-2E67-4389-9BB6-C5D2CAEEC1FF}" destId="{0663B67C-F1DA-4AE8-B977-A72746B0B55A}" srcOrd="0" destOrd="0" presId="urn:microsoft.com/office/officeart/2005/8/layout/vList4"/>
    <dgm:cxn modelId="{705C021B-4DD7-4E5D-89C9-EDEBD5F17379}" type="presOf" srcId="{CE92E143-7827-4B23-958C-F5E2952926EC}" destId="{BE359720-3DA6-45D3-B11C-BC16643AE4C6}" srcOrd="1"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6C569132-71B0-4D77-BA25-C5457021688A}" srcId="{8DA69A69-DF68-414D-8EA4-5B891DFFA5AF}" destId="{B1A5E10D-28EF-4A53-BB42-ADFCEDD33914}" srcOrd="1" destOrd="0" parTransId="{4330C9E9-E525-4CE3-8D83-79DC3A7B548F}" sibTransId="{EE6CE372-F5B4-4C65-BB47-2D0CBB1D465F}"/>
    <dgm:cxn modelId="{6810593D-FC64-4330-BAC8-B050DD661FD7}" type="presOf" srcId="{64841DF3-12D3-4C8A-A2EA-2845EC9F38D7}" destId="{A07D94F9-EF30-4E20-8074-E413B239BE21}"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7014A16F-3386-4271-823A-1E3479C1A3C3}" type="presOf" srcId="{F29A499B-128E-4ED9-A5CE-D3EC6833A092}" destId="{21FD6BEC-2BE4-4D3B-9A53-4987D8EC21AC}" srcOrd="0"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FADBC256-B53A-4253-82DD-D9B3730AA1EC}" type="presOf" srcId="{01BDD74D-C028-4813-9A40-60C9E2F57DB0}" destId="{28517874-F162-4DF2-9EB3-F83C7A652985}" srcOrd="1"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262F509B-DD73-42F9-9BA8-435A6AFF57F4}" type="presOf" srcId="{AB393BA1-5855-49E3-9B86-59C4B29CEA69}" destId="{9D8C2DA9-47A7-491C-9512-DC63D526E7DA}" srcOrd="1" destOrd="0" presId="urn:microsoft.com/office/officeart/2005/8/layout/vList4"/>
    <dgm:cxn modelId="{8D5B359C-D9E7-4132-8320-19453F90DDBD}" type="presOf" srcId="{A7635277-B6AF-417B-AB49-E517FD333C49}" destId="{5409D7A6-CC75-4C85-8991-EB5D7E28A32C}" srcOrd="0"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29C867A9-706B-4082-99B1-529CF2AA153D}" type="presOf" srcId="{011E79D2-CE12-4ACC-B4D0-D9E003466911}" destId="{FF945313-E4F2-443C-9640-F8236C883CA0}" srcOrd="1"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F3ED81DC-2C51-47EE-A31F-B6E976CD6458}" srcId="{8DA69A69-DF68-414D-8EA4-5B891DFFA5AF}" destId="{AB393BA1-5855-49E3-9B86-59C4B29CEA69}" srcOrd="2" destOrd="0" parTransId="{FB136A78-F087-494B-A4DD-4AF3EF01BF04}" sibTransId="{CFE1A1C0-1939-44E8-B395-EE878B1AED03}"/>
    <dgm:cxn modelId="{48C0D9DC-8DEF-4A18-A0E2-0A591D1D23D4}" srcId="{8DA69A69-DF68-414D-8EA4-5B891DFFA5AF}" destId="{64841DF3-12D3-4C8A-A2EA-2845EC9F38D7}" srcOrd="8" destOrd="0" parTransId="{A9E857A5-108E-46DC-B1FD-F3877D7A6824}" sibTransId="{063C695B-C458-492E-9DD8-8C80EDD037E4}"/>
    <dgm:cxn modelId="{876943E5-6311-4C46-B02D-095CFB15C899}" srcId="{8DA69A69-DF68-414D-8EA4-5B891DFFA5AF}" destId="{A7635277-B6AF-417B-AB49-E517FD333C49}" srcOrd="6" destOrd="0" parTransId="{C477E470-852C-42A8-B063-8341FC3C990C}" sibTransId="{71F53B31-01A5-4EDB-848A-6A0AD6C5A84A}"/>
    <dgm:cxn modelId="{8A6687E5-21B2-435D-B10C-332268480112}" srcId="{8DA69A69-DF68-414D-8EA4-5B891DFFA5AF}" destId="{EA167186-6F53-4DC7-A045-E6417D37BF33}" srcOrd="3" destOrd="0" parTransId="{AA45AC8D-893E-49DB-8316-613BBB5646B5}" sibTransId="{9FE0364B-209B-4506-9049-4401EA19AFBC}"/>
    <dgm:cxn modelId="{462546E9-5FC3-417D-9427-DDC067EFBA53}" type="presOf" srcId="{8DA69A69-DF68-414D-8EA4-5B891DFFA5AF}" destId="{3245D8A3-8E5E-4370-9560-7D50F08D1AAC}" srcOrd="0" destOrd="0" presId="urn:microsoft.com/office/officeart/2005/8/layout/vList4"/>
    <dgm:cxn modelId="{3F70E3EC-8DAA-43A9-9201-E83ACE16E279}" type="presOf" srcId="{B1A5E10D-28EF-4A53-BB42-ADFCEDD33914}" destId="{72FDBD55-6070-4E85-AA3A-6F7522DCF49F}" srcOrd="0" destOrd="0" presId="urn:microsoft.com/office/officeart/2005/8/layout/vList4"/>
    <dgm:cxn modelId="{DB6381F9-22D0-4EC2-89ED-F9723FBC122B}" srcId="{8DA69A69-DF68-414D-8EA4-5B891DFFA5AF}" destId="{87EED9D7-F903-415E-8AD5-FBB20E57F17C}" srcOrd="10" destOrd="0" parTransId="{9CF7ABFF-4CAE-47CB-923D-1BC6D6E97E96}" sibTransId="{845A9F58-8459-4120-83F7-C236F902D2A4}"/>
    <dgm:cxn modelId="{3E7B37FE-1F03-4B51-8A7C-5C8D70514817}" type="presOf" srcId="{A7635277-B6AF-417B-AB49-E517FD333C49}" destId="{AF33F1AF-16D3-496F-A982-1F3CBCF4FF8E}" srcOrd="1" destOrd="0" presId="urn:microsoft.com/office/officeart/2005/8/layout/vList4"/>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9A9F4D-AEB0-214D-8860-3A37A6217F00}"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03F2160B-B8D6-3E46-B2A2-0C35FF6BBD34}">
      <dgm:prSet phldrT="[Text]" custT="1"/>
      <dgm:spPr>
        <a:solidFill>
          <a:schemeClr val="tx2"/>
        </a:solidFill>
      </dgm:spPr>
      <dgm:t>
        <a:bodyPr/>
        <a:lstStyle/>
        <a:p>
          <a:r>
            <a:rPr lang="en-US" sz="3600" b="0" dirty="0">
              <a:latin typeface="+mj-lt"/>
            </a:rPr>
            <a:t>Microsoft R Open</a:t>
          </a:r>
        </a:p>
      </dgm:t>
    </dgm:pt>
    <dgm:pt modelId="{5799CB1B-BBC7-7B47-B83D-17ED344914C9}" type="parTrans" cxnId="{08F6FD1B-52CA-084D-B452-787F63DF53CF}">
      <dgm:prSet/>
      <dgm:spPr/>
      <dgm:t>
        <a:bodyPr/>
        <a:lstStyle/>
        <a:p>
          <a:endParaRPr lang="en-US" sz="1600"/>
        </a:p>
      </dgm:t>
    </dgm:pt>
    <dgm:pt modelId="{69AABAC4-903E-B548-A299-8F691FE5871C}" type="sibTrans" cxnId="{08F6FD1B-52CA-084D-B452-787F63DF53CF}">
      <dgm:prSet/>
      <dgm:spPr/>
      <dgm:t>
        <a:bodyPr/>
        <a:lstStyle/>
        <a:p>
          <a:endParaRPr lang="en-US" sz="1600"/>
        </a:p>
      </dgm:t>
    </dgm:pt>
    <dgm:pt modelId="{6B5AFCFF-0413-5A47-8D14-0CD38DBD11E0}">
      <dgm:prSet phldrT="[Text]" custT="1"/>
      <dgm:spPr>
        <a:solidFill>
          <a:schemeClr val="tx2"/>
        </a:solidFill>
      </dgm:spPr>
      <dgm:t>
        <a:bodyPr/>
        <a:lstStyle/>
        <a:p>
          <a:r>
            <a:rPr lang="en-US" sz="3600" b="0" dirty="0">
              <a:latin typeface="+mj-lt"/>
            </a:rPr>
            <a:t>SQL Server R Services</a:t>
          </a:r>
        </a:p>
      </dgm:t>
    </dgm:pt>
    <dgm:pt modelId="{F46C267E-BE7A-474F-B742-267FD30A1D90}" type="parTrans" cxnId="{D176625C-35DE-814B-AEEF-8FAE0DE89B83}">
      <dgm:prSet/>
      <dgm:spPr/>
      <dgm:t>
        <a:bodyPr/>
        <a:lstStyle/>
        <a:p>
          <a:endParaRPr lang="en-US" sz="1600"/>
        </a:p>
      </dgm:t>
    </dgm:pt>
    <dgm:pt modelId="{5CCBD99D-240E-644C-BDC5-36A8862638C0}" type="sibTrans" cxnId="{D176625C-35DE-814B-AEEF-8FAE0DE89B83}">
      <dgm:prSet/>
      <dgm:spPr/>
      <dgm:t>
        <a:bodyPr/>
        <a:lstStyle/>
        <a:p>
          <a:endParaRPr lang="en-US" sz="1600"/>
        </a:p>
      </dgm:t>
    </dgm:pt>
    <dgm:pt modelId="{4904CF5D-1164-B34E-92F3-2C598CE4BAF8}">
      <dgm:prSet custT="1"/>
      <dgm:spPr/>
      <dgm:t>
        <a:bodyPr/>
        <a:lstStyle/>
        <a:p>
          <a:r>
            <a:rPr lang="en-US" sz="2000" b="0" dirty="0">
              <a:latin typeface="+mj-lt"/>
            </a:rPr>
            <a:t>Free and open source R distribution</a:t>
          </a:r>
        </a:p>
      </dgm:t>
    </dgm:pt>
    <dgm:pt modelId="{BCEA0ADB-A29F-E746-967D-8EE8C758D4CB}" type="parTrans" cxnId="{77F87FA4-5AA6-FF45-8D12-D75AC8CD5734}">
      <dgm:prSet/>
      <dgm:spPr/>
      <dgm:t>
        <a:bodyPr/>
        <a:lstStyle/>
        <a:p>
          <a:endParaRPr lang="en-US" sz="1600"/>
        </a:p>
      </dgm:t>
    </dgm:pt>
    <dgm:pt modelId="{933AC4A8-7F63-4B46-AA08-7E8E6BF1C883}" type="sibTrans" cxnId="{77F87FA4-5AA6-FF45-8D12-D75AC8CD5734}">
      <dgm:prSet/>
      <dgm:spPr/>
      <dgm:t>
        <a:bodyPr/>
        <a:lstStyle/>
        <a:p>
          <a:endParaRPr lang="en-US" sz="1600"/>
        </a:p>
      </dgm:t>
    </dgm:pt>
    <dgm:pt modelId="{8839BBE4-2D3F-6F4B-B15C-FA0E85776004}">
      <dgm:prSet custT="1"/>
      <dgm:spPr/>
      <dgm:t>
        <a:bodyPr/>
        <a:lstStyle/>
        <a:p>
          <a:r>
            <a:rPr lang="en-US" sz="2000" b="0" dirty="0">
              <a:latin typeface="+mj-lt"/>
            </a:rPr>
            <a:t>Built in Advanced Analytics and Stand Alone Server Capability</a:t>
          </a:r>
        </a:p>
      </dgm:t>
    </dgm:pt>
    <dgm:pt modelId="{8DDF8CB2-AB58-E44A-947A-941830444E3E}" type="parTrans" cxnId="{861AABED-7E80-7746-B9DB-4DB2B954C273}">
      <dgm:prSet/>
      <dgm:spPr/>
      <dgm:t>
        <a:bodyPr/>
        <a:lstStyle/>
        <a:p>
          <a:endParaRPr lang="en-US" sz="1600"/>
        </a:p>
      </dgm:t>
    </dgm:pt>
    <dgm:pt modelId="{A7A834D4-BD10-554C-937C-1F0562ED2946}" type="sibTrans" cxnId="{861AABED-7E80-7746-B9DB-4DB2B954C273}">
      <dgm:prSet/>
      <dgm:spPr/>
      <dgm:t>
        <a:bodyPr/>
        <a:lstStyle/>
        <a:p>
          <a:endParaRPr lang="en-US" sz="1600"/>
        </a:p>
      </dgm:t>
    </dgm:pt>
    <dgm:pt modelId="{90A80509-836E-EB41-B813-845319ACF31B}">
      <dgm:prSet custT="1"/>
      <dgm:spPr/>
      <dgm:t>
        <a:bodyPr/>
        <a:lstStyle/>
        <a:p>
          <a:r>
            <a:rPr lang="en-US" sz="2000" b="0" dirty="0">
              <a:latin typeface="+mj-lt"/>
            </a:rPr>
            <a:t>Enhanced and distributed by Revolution Analytics</a:t>
          </a:r>
        </a:p>
      </dgm:t>
    </dgm:pt>
    <dgm:pt modelId="{0DCCC00E-8D76-4042-BC43-1C3B1D0B585F}" type="parTrans" cxnId="{DD53E735-488B-0244-BA22-89DD3605862F}">
      <dgm:prSet/>
      <dgm:spPr/>
      <dgm:t>
        <a:bodyPr/>
        <a:lstStyle/>
        <a:p>
          <a:endParaRPr lang="en-US" sz="1600"/>
        </a:p>
      </dgm:t>
    </dgm:pt>
    <dgm:pt modelId="{42D039D6-2A48-964D-88A8-E4ACF1E6E7A5}" type="sibTrans" cxnId="{DD53E735-488B-0244-BA22-89DD3605862F}">
      <dgm:prSet/>
      <dgm:spPr/>
      <dgm:t>
        <a:bodyPr/>
        <a:lstStyle/>
        <a:p>
          <a:endParaRPr lang="en-US" sz="1600"/>
        </a:p>
      </dgm:t>
    </dgm:pt>
    <dgm:pt modelId="{D8C0A8BA-1C3D-E54B-BFAA-CA37492C5C60}">
      <dgm:prSet custT="1"/>
      <dgm:spPr/>
      <dgm:t>
        <a:bodyPr/>
        <a:lstStyle/>
        <a:p>
          <a:r>
            <a:rPr lang="en-US" sz="2000" b="0" dirty="0">
              <a:latin typeface="+mj-lt"/>
            </a:rPr>
            <a:t>Leverages the Benefits of SQL 2016 Enterprise Edition</a:t>
          </a:r>
        </a:p>
      </dgm:t>
    </dgm:pt>
    <dgm:pt modelId="{5AC8E379-EF3C-374C-B881-1A48DAE2D574}" type="parTrans" cxnId="{15AA4CA5-184B-164F-AF73-A842E23304A2}">
      <dgm:prSet/>
      <dgm:spPr/>
      <dgm:t>
        <a:bodyPr/>
        <a:lstStyle/>
        <a:p>
          <a:endParaRPr lang="en-US" sz="1600"/>
        </a:p>
      </dgm:t>
    </dgm:pt>
    <dgm:pt modelId="{D2C981AB-798D-D341-957A-C91FC11A36BD}" type="sibTrans" cxnId="{15AA4CA5-184B-164F-AF73-A842E23304A2}">
      <dgm:prSet/>
      <dgm:spPr/>
      <dgm:t>
        <a:bodyPr/>
        <a:lstStyle/>
        <a:p>
          <a:endParaRPr lang="en-US" sz="1600"/>
        </a:p>
      </dgm:t>
    </dgm:pt>
    <dgm:pt modelId="{E8BAD4F9-F62D-481D-A2A0-528F6FAABF87}">
      <dgm:prSet custT="1"/>
      <dgm:spPr/>
      <dgm:t>
        <a:bodyPr/>
        <a:lstStyle/>
        <a:p>
          <a:r>
            <a:rPr lang="en-US" sz="2000" b="0" dirty="0">
              <a:latin typeface="+mj-lt"/>
            </a:rPr>
            <a:t>Microsoft R Server for </a:t>
          </a:r>
          <a:r>
            <a:rPr lang="en-US" sz="2000" b="0" dirty="0" err="1">
              <a:latin typeface="+mj-lt"/>
            </a:rPr>
            <a:t>Redhat</a:t>
          </a:r>
          <a:r>
            <a:rPr lang="en-US" sz="2000" b="0" dirty="0">
              <a:latin typeface="+mj-lt"/>
            </a:rPr>
            <a:t> Linux</a:t>
          </a:r>
        </a:p>
      </dgm:t>
    </dgm:pt>
    <dgm:pt modelId="{DD91F3A6-41A3-4388-BEF0-B1D0EB67A20F}" type="parTrans" cxnId="{343DCDB9-B286-464B-8BFC-F716B57476A1}">
      <dgm:prSet/>
      <dgm:spPr/>
      <dgm:t>
        <a:bodyPr/>
        <a:lstStyle/>
        <a:p>
          <a:endParaRPr lang="en-US"/>
        </a:p>
      </dgm:t>
    </dgm:pt>
    <dgm:pt modelId="{FB86FAB3-1EFB-4D69-A224-EB7113F76AF1}" type="sibTrans" cxnId="{343DCDB9-B286-464B-8BFC-F716B57476A1}">
      <dgm:prSet/>
      <dgm:spPr/>
      <dgm:t>
        <a:bodyPr/>
        <a:lstStyle/>
        <a:p>
          <a:endParaRPr lang="en-US"/>
        </a:p>
      </dgm:t>
    </dgm:pt>
    <dgm:pt modelId="{5926DD9F-AAD4-46FE-B440-A08DB3597CEE}">
      <dgm:prSet custT="1"/>
      <dgm:spPr/>
      <dgm:t>
        <a:bodyPr/>
        <a:lstStyle/>
        <a:p>
          <a:r>
            <a:rPr lang="en-US" sz="2000" b="0" dirty="0">
              <a:latin typeface="+mj-lt"/>
            </a:rPr>
            <a:t>Microsoft R Server for SUSE Linux</a:t>
          </a:r>
        </a:p>
      </dgm:t>
    </dgm:pt>
    <dgm:pt modelId="{C27A67B9-CFA6-4313-8F48-320E922FA7F6}" type="parTrans" cxnId="{573F244E-04BA-4EA7-95A6-6680A8421736}">
      <dgm:prSet/>
      <dgm:spPr/>
      <dgm:t>
        <a:bodyPr/>
        <a:lstStyle/>
        <a:p>
          <a:endParaRPr lang="en-US"/>
        </a:p>
      </dgm:t>
    </dgm:pt>
    <dgm:pt modelId="{0169EA2E-18AA-460D-B540-375803B4365B}" type="sibTrans" cxnId="{573F244E-04BA-4EA7-95A6-6680A8421736}">
      <dgm:prSet/>
      <dgm:spPr/>
      <dgm:t>
        <a:bodyPr/>
        <a:lstStyle/>
        <a:p>
          <a:endParaRPr lang="en-US"/>
        </a:p>
      </dgm:t>
    </dgm:pt>
    <dgm:pt modelId="{04344E3D-C36A-4B0C-AC8A-5805892CE8BC}">
      <dgm:prSet custT="1"/>
      <dgm:spPr/>
      <dgm:t>
        <a:bodyPr/>
        <a:lstStyle/>
        <a:p>
          <a:r>
            <a:rPr lang="en-US" sz="2000" b="0" dirty="0">
              <a:latin typeface="+mj-lt"/>
            </a:rPr>
            <a:t>Microsoft R Server for Teradata DB</a:t>
          </a:r>
        </a:p>
      </dgm:t>
    </dgm:pt>
    <dgm:pt modelId="{8597BE08-F42E-407F-98E8-91CB873EDCF0}" type="parTrans" cxnId="{811AD1E6-117D-4E96-B262-402CAF247D37}">
      <dgm:prSet/>
      <dgm:spPr/>
      <dgm:t>
        <a:bodyPr/>
        <a:lstStyle/>
        <a:p>
          <a:endParaRPr lang="en-US"/>
        </a:p>
      </dgm:t>
    </dgm:pt>
    <dgm:pt modelId="{29552AD9-5E27-4653-97BA-C3809A0DB990}" type="sibTrans" cxnId="{811AD1E6-117D-4E96-B262-402CAF247D37}">
      <dgm:prSet/>
      <dgm:spPr/>
      <dgm:t>
        <a:bodyPr/>
        <a:lstStyle/>
        <a:p>
          <a:endParaRPr lang="en-US"/>
        </a:p>
      </dgm:t>
    </dgm:pt>
    <dgm:pt modelId="{686972A2-987E-43CF-A40D-E2F05B89BC43}">
      <dgm:prSet custT="1"/>
      <dgm:spPr/>
      <dgm:t>
        <a:bodyPr/>
        <a:lstStyle/>
        <a:p>
          <a:r>
            <a:rPr lang="en-US" sz="2000" b="0" dirty="0">
              <a:latin typeface="+mj-lt"/>
            </a:rPr>
            <a:t>Microsoft R Server for Hadoop on </a:t>
          </a:r>
          <a:r>
            <a:rPr lang="en-US" sz="2000" b="0" dirty="0" err="1">
              <a:latin typeface="+mj-lt"/>
            </a:rPr>
            <a:t>Redhat</a:t>
          </a:r>
          <a:endParaRPr lang="en-US" sz="2000" b="0" dirty="0">
            <a:latin typeface="+mj-lt"/>
          </a:endParaRPr>
        </a:p>
      </dgm:t>
    </dgm:pt>
    <dgm:pt modelId="{2FFF3AC8-9338-48F9-8E76-D8557C232BF2}" type="parTrans" cxnId="{64E320DB-B48B-495E-9D7B-69E9F38E299A}">
      <dgm:prSet/>
      <dgm:spPr/>
      <dgm:t>
        <a:bodyPr/>
        <a:lstStyle/>
        <a:p>
          <a:endParaRPr lang="en-US"/>
        </a:p>
      </dgm:t>
    </dgm:pt>
    <dgm:pt modelId="{029FD25C-AE10-442D-97AB-2B90A29ED19C}" type="sibTrans" cxnId="{64E320DB-B48B-495E-9D7B-69E9F38E299A}">
      <dgm:prSet/>
      <dgm:spPr/>
      <dgm:t>
        <a:bodyPr/>
        <a:lstStyle/>
        <a:p>
          <a:endParaRPr lang="en-US"/>
        </a:p>
      </dgm:t>
    </dgm:pt>
    <dgm:pt modelId="{C9670C51-9D1D-4B78-8F06-6C77861CCA14}">
      <dgm:prSet custT="1"/>
      <dgm:spPr>
        <a:solidFill>
          <a:schemeClr val="tx2"/>
        </a:solidFill>
      </dgm:spPr>
      <dgm:t>
        <a:bodyPr/>
        <a:lstStyle/>
        <a:p>
          <a:r>
            <a:rPr lang="en-US" sz="3600" b="0">
              <a:latin typeface="+mj-lt"/>
            </a:rPr>
            <a:t>Microsoft R Server</a:t>
          </a:r>
          <a:endParaRPr lang="en-US" sz="3600" b="0" dirty="0">
            <a:latin typeface="+mj-lt"/>
          </a:endParaRPr>
        </a:p>
      </dgm:t>
    </dgm:pt>
    <dgm:pt modelId="{703E80D8-16B5-4432-AC53-8EFD23DB9EA1}" type="parTrans" cxnId="{CC31B0DC-E1B4-4A48-A05B-C9A90F04CD73}">
      <dgm:prSet/>
      <dgm:spPr/>
      <dgm:t>
        <a:bodyPr/>
        <a:lstStyle/>
        <a:p>
          <a:endParaRPr lang="en-US"/>
        </a:p>
      </dgm:t>
    </dgm:pt>
    <dgm:pt modelId="{FEFB0845-4EF9-49CA-9A5A-6915CBD79FEE}" type="sibTrans" cxnId="{CC31B0DC-E1B4-4A48-A05B-C9A90F04CD73}">
      <dgm:prSet/>
      <dgm:spPr/>
      <dgm:t>
        <a:bodyPr/>
        <a:lstStyle/>
        <a:p>
          <a:endParaRPr lang="en-US"/>
        </a:p>
      </dgm:t>
    </dgm:pt>
    <dgm:pt modelId="{AFDEF3D0-366F-6F45-A0B0-42AA7143D72A}" type="pres">
      <dgm:prSet presAssocID="{669A9F4D-AEB0-214D-8860-3A37A6217F00}" presName="linear" presStyleCnt="0">
        <dgm:presLayoutVars>
          <dgm:dir/>
          <dgm:animLvl val="lvl"/>
          <dgm:resizeHandles val="exact"/>
        </dgm:presLayoutVars>
      </dgm:prSet>
      <dgm:spPr/>
    </dgm:pt>
    <dgm:pt modelId="{4E69DA9B-5D00-FC40-8E6E-961A2DF2BD95}" type="pres">
      <dgm:prSet presAssocID="{03F2160B-B8D6-3E46-B2A2-0C35FF6BBD34}" presName="parentLin" presStyleCnt="0"/>
      <dgm:spPr/>
    </dgm:pt>
    <dgm:pt modelId="{799B8D7F-321A-184D-8DC1-BB7CD9DD35AB}" type="pres">
      <dgm:prSet presAssocID="{03F2160B-B8D6-3E46-B2A2-0C35FF6BBD34}" presName="parentLeftMargin" presStyleLbl="node1" presStyleIdx="0" presStyleCnt="3"/>
      <dgm:spPr/>
    </dgm:pt>
    <dgm:pt modelId="{CC1BB18B-B87B-9640-AA7C-10151CE1B699}" type="pres">
      <dgm:prSet presAssocID="{03F2160B-B8D6-3E46-B2A2-0C35FF6BBD34}" presName="parentText" presStyleLbl="node1" presStyleIdx="0" presStyleCnt="3" custScaleY="95596" custLinFactNeighborX="12817" custLinFactNeighborY="343">
        <dgm:presLayoutVars>
          <dgm:chMax val="0"/>
          <dgm:bulletEnabled val="1"/>
        </dgm:presLayoutVars>
      </dgm:prSet>
      <dgm:spPr/>
    </dgm:pt>
    <dgm:pt modelId="{BBFECA43-C288-D84A-8200-EFC0E20D7559}" type="pres">
      <dgm:prSet presAssocID="{03F2160B-B8D6-3E46-B2A2-0C35FF6BBD34}" presName="negativeSpace" presStyleCnt="0"/>
      <dgm:spPr/>
    </dgm:pt>
    <dgm:pt modelId="{EE4C4B62-8C5C-7844-AAB8-796CF2DE6A8C}" type="pres">
      <dgm:prSet presAssocID="{03F2160B-B8D6-3E46-B2A2-0C35FF6BBD34}" presName="childText" presStyleLbl="conFgAcc1" presStyleIdx="0" presStyleCnt="3">
        <dgm:presLayoutVars>
          <dgm:bulletEnabled val="1"/>
        </dgm:presLayoutVars>
      </dgm:prSet>
      <dgm:spPr/>
    </dgm:pt>
    <dgm:pt modelId="{E173FD67-F084-D145-A738-0D31882B03F4}" type="pres">
      <dgm:prSet presAssocID="{69AABAC4-903E-B548-A299-8F691FE5871C}" presName="spaceBetweenRectangles" presStyleCnt="0"/>
      <dgm:spPr/>
    </dgm:pt>
    <dgm:pt modelId="{12F5CDB5-E229-FE47-84C7-B7001D8D8624}" type="pres">
      <dgm:prSet presAssocID="{6B5AFCFF-0413-5A47-8D14-0CD38DBD11E0}" presName="parentLin" presStyleCnt="0"/>
      <dgm:spPr/>
    </dgm:pt>
    <dgm:pt modelId="{48CB4575-940D-ED4D-85E0-2C17E2D5DF83}" type="pres">
      <dgm:prSet presAssocID="{6B5AFCFF-0413-5A47-8D14-0CD38DBD11E0}" presName="parentLeftMargin" presStyleLbl="node1" presStyleIdx="0" presStyleCnt="3"/>
      <dgm:spPr/>
    </dgm:pt>
    <dgm:pt modelId="{25EFDF05-A6D2-1046-9B07-112CFB09029D}" type="pres">
      <dgm:prSet presAssocID="{6B5AFCFF-0413-5A47-8D14-0CD38DBD11E0}" presName="parentText" presStyleLbl="node1" presStyleIdx="1" presStyleCnt="3" custScaleY="98733" custLinFactNeighborX="1165" custLinFactNeighborY="-4025">
        <dgm:presLayoutVars>
          <dgm:chMax val="0"/>
          <dgm:bulletEnabled val="1"/>
        </dgm:presLayoutVars>
      </dgm:prSet>
      <dgm:spPr/>
    </dgm:pt>
    <dgm:pt modelId="{2919E2B1-3CB0-4D48-B632-B1BCF2D0F1DF}" type="pres">
      <dgm:prSet presAssocID="{6B5AFCFF-0413-5A47-8D14-0CD38DBD11E0}" presName="negativeSpace" presStyleCnt="0"/>
      <dgm:spPr/>
    </dgm:pt>
    <dgm:pt modelId="{696755E5-2A53-964C-A033-F07E791D69CA}" type="pres">
      <dgm:prSet presAssocID="{6B5AFCFF-0413-5A47-8D14-0CD38DBD11E0}" presName="childText" presStyleLbl="conFgAcc1" presStyleIdx="1" presStyleCnt="3" custLinFactNeighborX="2403" custLinFactNeighborY="59411">
        <dgm:presLayoutVars>
          <dgm:bulletEnabled val="1"/>
        </dgm:presLayoutVars>
      </dgm:prSet>
      <dgm:spPr/>
    </dgm:pt>
    <dgm:pt modelId="{BD951DC5-1F2A-4754-82C3-4BB28D95B53A}" type="pres">
      <dgm:prSet presAssocID="{5CCBD99D-240E-644C-BDC5-36A8862638C0}" presName="spaceBetweenRectangles" presStyleCnt="0"/>
      <dgm:spPr/>
    </dgm:pt>
    <dgm:pt modelId="{3714389C-B91B-435E-BBFD-6937D6116312}" type="pres">
      <dgm:prSet presAssocID="{C9670C51-9D1D-4B78-8F06-6C77861CCA14}" presName="parentLin" presStyleCnt="0"/>
      <dgm:spPr/>
    </dgm:pt>
    <dgm:pt modelId="{431D41BB-FA95-436A-B122-0A5CC3547BA7}" type="pres">
      <dgm:prSet presAssocID="{C9670C51-9D1D-4B78-8F06-6C77861CCA14}" presName="parentLeftMargin" presStyleLbl="node1" presStyleIdx="1" presStyleCnt="3"/>
      <dgm:spPr/>
    </dgm:pt>
    <dgm:pt modelId="{8847829F-16B5-46DC-96FB-D99DA39F609D}" type="pres">
      <dgm:prSet presAssocID="{C9670C51-9D1D-4B78-8F06-6C77861CCA14}" presName="parentText" presStyleLbl="node1" presStyleIdx="2" presStyleCnt="3">
        <dgm:presLayoutVars>
          <dgm:chMax val="0"/>
          <dgm:bulletEnabled val="1"/>
        </dgm:presLayoutVars>
      </dgm:prSet>
      <dgm:spPr/>
    </dgm:pt>
    <dgm:pt modelId="{4BC25F53-192F-46B9-B8F5-553638C4D91B}" type="pres">
      <dgm:prSet presAssocID="{C9670C51-9D1D-4B78-8F06-6C77861CCA14}" presName="negativeSpace" presStyleCnt="0"/>
      <dgm:spPr/>
    </dgm:pt>
    <dgm:pt modelId="{64A6A91C-2B13-4554-9454-E4CA17CD3D5C}" type="pres">
      <dgm:prSet presAssocID="{C9670C51-9D1D-4B78-8F06-6C77861CCA14}" presName="childText" presStyleLbl="conFgAcc1" presStyleIdx="2" presStyleCnt="3">
        <dgm:presLayoutVars>
          <dgm:bulletEnabled val="1"/>
        </dgm:presLayoutVars>
      </dgm:prSet>
      <dgm:spPr/>
    </dgm:pt>
  </dgm:ptLst>
  <dgm:cxnLst>
    <dgm:cxn modelId="{7CA46805-EE60-4920-BD56-DEB15CB89F70}" type="presOf" srcId="{03F2160B-B8D6-3E46-B2A2-0C35FF6BBD34}" destId="{CC1BB18B-B87B-9640-AA7C-10151CE1B699}" srcOrd="1" destOrd="0" presId="urn:microsoft.com/office/officeart/2005/8/layout/list1"/>
    <dgm:cxn modelId="{8930FC09-AE94-430D-A156-580C87E8BC41}" type="presOf" srcId="{90A80509-836E-EB41-B813-845319ACF31B}" destId="{EE4C4B62-8C5C-7844-AAB8-796CF2DE6A8C}" srcOrd="0" destOrd="1" presId="urn:microsoft.com/office/officeart/2005/8/layout/list1"/>
    <dgm:cxn modelId="{7A364714-BFCB-4206-B4E2-E5D228BDD333}" type="presOf" srcId="{4904CF5D-1164-B34E-92F3-2C598CE4BAF8}" destId="{EE4C4B62-8C5C-7844-AAB8-796CF2DE6A8C}" srcOrd="0" destOrd="0" presId="urn:microsoft.com/office/officeart/2005/8/layout/list1"/>
    <dgm:cxn modelId="{08F6FD1B-52CA-084D-B452-787F63DF53CF}" srcId="{669A9F4D-AEB0-214D-8860-3A37A6217F00}" destId="{03F2160B-B8D6-3E46-B2A2-0C35FF6BBD34}" srcOrd="0" destOrd="0" parTransId="{5799CB1B-BBC7-7B47-B83D-17ED344914C9}" sibTransId="{69AABAC4-903E-B548-A299-8F691FE5871C}"/>
    <dgm:cxn modelId="{65FE8521-4896-415D-A2BD-833E657B2C3A}" type="presOf" srcId="{8839BBE4-2D3F-6F4B-B15C-FA0E85776004}" destId="{696755E5-2A53-964C-A033-F07E791D69CA}" srcOrd="0" destOrd="0" presId="urn:microsoft.com/office/officeart/2005/8/layout/list1"/>
    <dgm:cxn modelId="{DD53E735-488B-0244-BA22-89DD3605862F}" srcId="{03F2160B-B8D6-3E46-B2A2-0C35FF6BBD34}" destId="{90A80509-836E-EB41-B813-845319ACF31B}" srcOrd="1" destOrd="0" parTransId="{0DCCC00E-8D76-4042-BC43-1C3B1D0B585F}" sibTransId="{42D039D6-2A48-964D-88A8-E4ACF1E6E7A5}"/>
    <dgm:cxn modelId="{D176625C-35DE-814B-AEEF-8FAE0DE89B83}" srcId="{669A9F4D-AEB0-214D-8860-3A37A6217F00}" destId="{6B5AFCFF-0413-5A47-8D14-0CD38DBD11E0}" srcOrd="1" destOrd="0" parTransId="{F46C267E-BE7A-474F-B742-267FD30A1D90}" sibTransId="{5CCBD99D-240E-644C-BDC5-36A8862638C0}"/>
    <dgm:cxn modelId="{C1ABEB6B-877F-4F91-823D-26532A58D239}" type="presOf" srcId="{6B5AFCFF-0413-5A47-8D14-0CD38DBD11E0}" destId="{48CB4575-940D-ED4D-85E0-2C17E2D5DF83}" srcOrd="0" destOrd="0" presId="urn:microsoft.com/office/officeart/2005/8/layout/list1"/>
    <dgm:cxn modelId="{573F244E-04BA-4EA7-95A6-6680A8421736}" srcId="{C9670C51-9D1D-4B78-8F06-6C77861CCA14}" destId="{5926DD9F-AAD4-46FE-B440-A08DB3597CEE}" srcOrd="1" destOrd="0" parTransId="{C27A67B9-CFA6-4313-8F48-320E922FA7F6}" sibTransId="{0169EA2E-18AA-460D-B540-375803B4365B}"/>
    <dgm:cxn modelId="{41AFB859-5397-41E2-8A26-1793C59FF337}" type="presOf" srcId="{5926DD9F-AAD4-46FE-B440-A08DB3597CEE}" destId="{64A6A91C-2B13-4554-9454-E4CA17CD3D5C}" srcOrd="0" destOrd="1" presId="urn:microsoft.com/office/officeart/2005/8/layout/list1"/>
    <dgm:cxn modelId="{DA4E087C-D4D1-4E26-9361-8D76511911E9}" type="presOf" srcId="{03F2160B-B8D6-3E46-B2A2-0C35FF6BBD34}" destId="{799B8D7F-321A-184D-8DC1-BB7CD9DD35AB}" srcOrd="0" destOrd="0" presId="urn:microsoft.com/office/officeart/2005/8/layout/list1"/>
    <dgm:cxn modelId="{F9B5427F-ECAD-4C12-A573-8F6A7F156A09}" type="presOf" srcId="{C9670C51-9D1D-4B78-8F06-6C77861CCA14}" destId="{431D41BB-FA95-436A-B122-0A5CC3547BA7}" srcOrd="0" destOrd="0" presId="urn:microsoft.com/office/officeart/2005/8/layout/list1"/>
    <dgm:cxn modelId="{4E2B14A4-FDFC-4608-B26F-9C1675B57EA1}" type="presOf" srcId="{04344E3D-C36A-4B0C-AC8A-5805892CE8BC}" destId="{64A6A91C-2B13-4554-9454-E4CA17CD3D5C}" srcOrd="0" destOrd="2" presId="urn:microsoft.com/office/officeart/2005/8/layout/list1"/>
    <dgm:cxn modelId="{77F87FA4-5AA6-FF45-8D12-D75AC8CD5734}" srcId="{03F2160B-B8D6-3E46-B2A2-0C35FF6BBD34}" destId="{4904CF5D-1164-B34E-92F3-2C598CE4BAF8}" srcOrd="0" destOrd="0" parTransId="{BCEA0ADB-A29F-E746-967D-8EE8C758D4CB}" sibTransId="{933AC4A8-7F63-4B46-AA08-7E8E6BF1C883}"/>
    <dgm:cxn modelId="{15AA4CA5-184B-164F-AF73-A842E23304A2}" srcId="{6B5AFCFF-0413-5A47-8D14-0CD38DBD11E0}" destId="{D8C0A8BA-1C3D-E54B-BFAA-CA37492C5C60}" srcOrd="1" destOrd="0" parTransId="{5AC8E379-EF3C-374C-B881-1A48DAE2D574}" sibTransId="{D2C981AB-798D-D341-957A-C91FC11A36BD}"/>
    <dgm:cxn modelId="{738660B8-47E9-4C55-B5A7-7AB3481B4DA2}" type="presOf" srcId="{D8C0A8BA-1C3D-E54B-BFAA-CA37492C5C60}" destId="{696755E5-2A53-964C-A033-F07E791D69CA}" srcOrd="0" destOrd="1" presId="urn:microsoft.com/office/officeart/2005/8/layout/list1"/>
    <dgm:cxn modelId="{343DCDB9-B286-464B-8BFC-F716B57476A1}" srcId="{C9670C51-9D1D-4B78-8F06-6C77861CCA14}" destId="{E8BAD4F9-F62D-481D-A2A0-528F6FAABF87}" srcOrd="0" destOrd="0" parTransId="{DD91F3A6-41A3-4388-BEF0-B1D0EB67A20F}" sibTransId="{FB86FAB3-1EFB-4D69-A224-EB7113F76AF1}"/>
    <dgm:cxn modelId="{9EAE03BF-E58A-4180-A324-02CFABE1EB76}" type="presOf" srcId="{C9670C51-9D1D-4B78-8F06-6C77861CCA14}" destId="{8847829F-16B5-46DC-96FB-D99DA39F609D}" srcOrd="1" destOrd="0" presId="urn:microsoft.com/office/officeart/2005/8/layout/list1"/>
    <dgm:cxn modelId="{D482E4CA-2059-467E-AAE3-2040D8446D0A}" type="presOf" srcId="{6B5AFCFF-0413-5A47-8D14-0CD38DBD11E0}" destId="{25EFDF05-A6D2-1046-9B07-112CFB09029D}" srcOrd="1" destOrd="0" presId="urn:microsoft.com/office/officeart/2005/8/layout/list1"/>
    <dgm:cxn modelId="{624CC8DA-8532-4A45-93F1-3364153298CE}" type="presOf" srcId="{669A9F4D-AEB0-214D-8860-3A37A6217F00}" destId="{AFDEF3D0-366F-6F45-A0B0-42AA7143D72A}" srcOrd="0" destOrd="0" presId="urn:microsoft.com/office/officeart/2005/8/layout/list1"/>
    <dgm:cxn modelId="{64E320DB-B48B-495E-9D7B-69E9F38E299A}" srcId="{C9670C51-9D1D-4B78-8F06-6C77861CCA14}" destId="{686972A2-987E-43CF-A40D-E2F05B89BC43}" srcOrd="3" destOrd="0" parTransId="{2FFF3AC8-9338-48F9-8E76-D8557C232BF2}" sibTransId="{029FD25C-AE10-442D-97AB-2B90A29ED19C}"/>
    <dgm:cxn modelId="{CC31B0DC-E1B4-4A48-A05B-C9A90F04CD73}" srcId="{669A9F4D-AEB0-214D-8860-3A37A6217F00}" destId="{C9670C51-9D1D-4B78-8F06-6C77861CCA14}" srcOrd="2" destOrd="0" parTransId="{703E80D8-16B5-4432-AC53-8EFD23DB9EA1}" sibTransId="{FEFB0845-4EF9-49CA-9A5A-6915CBD79FEE}"/>
    <dgm:cxn modelId="{FA9C83E0-44DD-408D-A9A9-5664F8152407}" type="presOf" srcId="{E8BAD4F9-F62D-481D-A2A0-528F6FAABF87}" destId="{64A6A91C-2B13-4554-9454-E4CA17CD3D5C}" srcOrd="0" destOrd="0" presId="urn:microsoft.com/office/officeart/2005/8/layout/list1"/>
    <dgm:cxn modelId="{811AD1E6-117D-4E96-B262-402CAF247D37}" srcId="{C9670C51-9D1D-4B78-8F06-6C77861CCA14}" destId="{04344E3D-C36A-4B0C-AC8A-5805892CE8BC}" srcOrd="2" destOrd="0" parTransId="{8597BE08-F42E-407F-98E8-91CB873EDCF0}" sibTransId="{29552AD9-5E27-4653-97BA-C3809A0DB990}"/>
    <dgm:cxn modelId="{861AABED-7E80-7746-B9DB-4DB2B954C273}" srcId="{6B5AFCFF-0413-5A47-8D14-0CD38DBD11E0}" destId="{8839BBE4-2D3F-6F4B-B15C-FA0E85776004}" srcOrd="0" destOrd="0" parTransId="{8DDF8CB2-AB58-E44A-947A-941830444E3E}" sibTransId="{A7A834D4-BD10-554C-937C-1F0562ED2946}"/>
    <dgm:cxn modelId="{607746FB-3B23-4185-9B10-A19C7069F56C}" type="presOf" srcId="{686972A2-987E-43CF-A40D-E2F05B89BC43}" destId="{64A6A91C-2B13-4554-9454-E4CA17CD3D5C}" srcOrd="0" destOrd="3" presId="urn:microsoft.com/office/officeart/2005/8/layout/list1"/>
    <dgm:cxn modelId="{F7DE702A-AAE7-4854-BDEB-EF95E852F252}" type="presParOf" srcId="{AFDEF3D0-366F-6F45-A0B0-42AA7143D72A}" destId="{4E69DA9B-5D00-FC40-8E6E-961A2DF2BD95}" srcOrd="0" destOrd="0" presId="urn:microsoft.com/office/officeart/2005/8/layout/list1"/>
    <dgm:cxn modelId="{7BC3D292-E1C0-443B-AB37-EAF530CFDB9D}" type="presParOf" srcId="{4E69DA9B-5D00-FC40-8E6E-961A2DF2BD95}" destId="{799B8D7F-321A-184D-8DC1-BB7CD9DD35AB}" srcOrd="0" destOrd="0" presId="urn:microsoft.com/office/officeart/2005/8/layout/list1"/>
    <dgm:cxn modelId="{9103C6C6-3E99-4E79-A033-5BE24FCB0CEC}" type="presParOf" srcId="{4E69DA9B-5D00-FC40-8E6E-961A2DF2BD95}" destId="{CC1BB18B-B87B-9640-AA7C-10151CE1B699}" srcOrd="1" destOrd="0" presId="urn:microsoft.com/office/officeart/2005/8/layout/list1"/>
    <dgm:cxn modelId="{56942B1E-9A56-47E5-80A6-349F388E9910}" type="presParOf" srcId="{AFDEF3D0-366F-6F45-A0B0-42AA7143D72A}" destId="{BBFECA43-C288-D84A-8200-EFC0E20D7559}" srcOrd="1" destOrd="0" presId="urn:microsoft.com/office/officeart/2005/8/layout/list1"/>
    <dgm:cxn modelId="{20E2BC70-D106-46A2-A9E6-6428137CF28B}" type="presParOf" srcId="{AFDEF3D0-366F-6F45-A0B0-42AA7143D72A}" destId="{EE4C4B62-8C5C-7844-AAB8-796CF2DE6A8C}" srcOrd="2" destOrd="0" presId="urn:microsoft.com/office/officeart/2005/8/layout/list1"/>
    <dgm:cxn modelId="{1A3866DA-F428-410C-8174-99556F0740D4}" type="presParOf" srcId="{AFDEF3D0-366F-6F45-A0B0-42AA7143D72A}" destId="{E173FD67-F084-D145-A738-0D31882B03F4}" srcOrd="3" destOrd="0" presId="urn:microsoft.com/office/officeart/2005/8/layout/list1"/>
    <dgm:cxn modelId="{D8D17548-512D-48D9-BC6F-F9A234F4F86A}" type="presParOf" srcId="{AFDEF3D0-366F-6F45-A0B0-42AA7143D72A}" destId="{12F5CDB5-E229-FE47-84C7-B7001D8D8624}" srcOrd="4" destOrd="0" presId="urn:microsoft.com/office/officeart/2005/8/layout/list1"/>
    <dgm:cxn modelId="{80BF6A78-63F6-43BC-9005-1BF9DB308A49}" type="presParOf" srcId="{12F5CDB5-E229-FE47-84C7-B7001D8D8624}" destId="{48CB4575-940D-ED4D-85E0-2C17E2D5DF83}" srcOrd="0" destOrd="0" presId="urn:microsoft.com/office/officeart/2005/8/layout/list1"/>
    <dgm:cxn modelId="{B912831E-59B7-49FA-8BA5-99874AB59D6A}" type="presParOf" srcId="{12F5CDB5-E229-FE47-84C7-B7001D8D8624}" destId="{25EFDF05-A6D2-1046-9B07-112CFB09029D}" srcOrd="1" destOrd="0" presId="urn:microsoft.com/office/officeart/2005/8/layout/list1"/>
    <dgm:cxn modelId="{17AF22DD-2194-47B8-826F-C7BADA1CAEA4}" type="presParOf" srcId="{AFDEF3D0-366F-6F45-A0B0-42AA7143D72A}" destId="{2919E2B1-3CB0-4D48-B632-B1BCF2D0F1DF}" srcOrd="5" destOrd="0" presId="urn:microsoft.com/office/officeart/2005/8/layout/list1"/>
    <dgm:cxn modelId="{D9C4B83C-8081-4F41-AC83-2BC4893C024F}" type="presParOf" srcId="{AFDEF3D0-366F-6F45-A0B0-42AA7143D72A}" destId="{696755E5-2A53-964C-A033-F07E791D69CA}" srcOrd="6" destOrd="0" presId="urn:microsoft.com/office/officeart/2005/8/layout/list1"/>
    <dgm:cxn modelId="{DB767EF5-8B92-4AE1-90A2-C264182D5FBD}" type="presParOf" srcId="{AFDEF3D0-366F-6F45-A0B0-42AA7143D72A}" destId="{BD951DC5-1F2A-4754-82C3-4BB28D95B53A}" srcOrd="7" destOrd="0" presId="urn:microsoft.com/office/officeart/2005/8/layout/list1"/>
    <dgm:cxn modelId="{FAB8AC6E-9DB9-48C5-BBBB-4F2CBF23D952}" type="presParOf" srcId="{AFDEF3D0-366F-6F45-A0B0-42AA7143D72A}" destId="{3714389C-B91B-435E-BBFD-6937D6116312}" srcOrd="8" destOrd="0" presId="urn:microsoft.com/office/officeart/2005/8/layout/list1"/>
    <dgm:cxn modelId="{4ED2C852-128C-453D-A9F5-48EE94165491}" type="presParOf" srcId="{3714389C-B91B-435E-BBFD-6937D6116312}" destId="{431D41BB-FA95-436A-B122-0A5CC3547BA7}" srcOrd="0" destOrd="0" presId="urn:microsoft.com/office/officeart/2005/8/layout/list1"/>
    <dgm:cxn modelId="{AF0531E2-4F16-4A6A-8EFA-C728D3CD016E}" type="presParOf" srcId="{3714389C-B91B-435E-BBFD-6937D6116312}" destId="{8847829F-16B5-46DC-96FB-D99DA39F609D}" srcOrd="1" destOrd="0" presId="urn:microsoft.com/office/officeart/2005/8/layout/list1"/>
    <dgm:cxn modelId="{FD706C25-2294-4547-AF2A-4006502B5F67}" type="presParOf" srcId="{AFDEF3D0-366F-6F45-A0B0-42AA7143D72A}" destId="{4BC25F53-192F-46B9-B8F5-553638C4D91B}" srcOrd="9" destOrd="0" presId="urn:microsoft.com/office/officeart/2005/8/layout/list1"/>
    <dgm:cxn modelId="{439A7481-539B-410B-B866-9DA594684761}" type="presParOf" srcId="{AFDEF3D0-366F-6F45-A0B0-42AA7143D72A}" destId="{64A6A91C-2B13-4554-9454-E4CA17CD3D5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Azure Machine Learning (MRS)</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C4B62-8C5C-7844-AAB8-796CF2DE6A8C}">
      <dsp:nvSpPr>
        <dsp:cNvPr id="0" name=""/>
        <dsp:cNvSpPr/>
      </dsp:nvSpPr>
      <dsp:spPr>
        <a:xfrm>
          <a:off x="0" y="346268"/>
          <a:ext cx="9701665" cy="1212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Free and open source R distribution</a:t>
          </a:r>
        </a:p>
        <a:p>
          <a:pPr marL="228600" lvl="1" indent="-228600" algn="l" defTabSz="889000">
            <a:lnSpc>
              <a:spcPct val="90000"/>
            </a:lnSpc>
            <a:spcBef>
              <a:spcPct val="0"/>
            </a:spcBef>
            <a:spcAft>
              <a:spcPct val="15000"/>
            </a:spcAft>
            <a:buChar char="•"/>
          </a:pPr>
          <a:r>
            <a:rPr lang="en-US" sz="2000" b="0" kern="1200" dirty="0">
              <a:latin typeface="+mj-lt"/>
            </a:rPr>
            <a:t>Enhanced and distributed by Revolution Analytics</a:t>
          </a:r>
        </a:p>
      </dsp:txBody>
      <dsp:txXfrm>
        <a:off x="0" y="346268"/>
        <a:ext cx="9701665" cy="1212750"/>
      </dsp:txXfrm>
    </dsp:sp>
    <dsp:sp modelId="{CC1BB18B-B87B-9640-AA7C-10151CE1B699}">
      <dsp:nvSpPr>
        <dsp:cNvPr id="0" name=""/>
        <dsp:cNvSpPr/>
      </dsp:nvSpPr>
      <dsp:spPr>
        <a:xfrm>
          <a:off x="547256" y="52377"/>
          <a:ext cx="6791165" cy="620838"/>
        </a:xfrm>
        <a:prstGeom prst="roundRect">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Open</a:t>
          </a:r>
        </a:p>
      </dsp:txBody>
      <dsp:txXfrm>
        <a:off x="577563" y="82684"/>
        <a:ext cx="6730551" cy="560224"/>
      </dsp:txXfrm>
    </dsp:sp>
    <dsp:sp modelId="{696755E5-2A53-964C-A033-F07E791D69CA}">
      <dsp:nvSpPr>
        <dsp:cNvPr id="0" name=""/>
        <dsp:cNvSpPr/>
      </dsp:nvSpPr>
      <dsp:spPr>
        <a:xfrm>
          <a:off x="0" y="2064890"/>
          <a:ext cx="9701665" cy="1212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Built in Advanced Analytics and Stand Alone Server Capability</a:t>
          </a:r>
        </a:p>
        <a:p>
          <a:pPr marL="228600" lvl="1" indent="-228600" algn="l" defTabSz="889000">
            <a:lnSpc>
              <a:spcPct val="90000"/>
            </a:lnSpc>
            <a:spcBef>
              <a:spcPct val="0"/>
            </a:spcBef>
            <a:spcAft>
              <a:spcPct val="15000"/>
            </a:spcAft>
            <a:buChar char="•"/>
          </a:pPr>
          <a:r>
            <a:rPr lang="en-US" sz="2000" b="0" kern="1200" dirty="0">
              <a:latin typeface="+mj-lt"/>
            </a:rPr>
            <a:t>Leverages the Benefits of SQL 2016 Enterprise Edition</a:t>
          </a:r>
        </a:p>
      </dsp:txBody>
      <dsp:txXfrm>
        <a:off x="0" y="2064890"/>
        <a:ext cx="9701665" cy="1212750"/>
      </dsp:txXfrm>
    </dsp:sp>
    <dsp:sp modelId="{25EFDF05-A6D2-1046-9B07-112CFB09029D}">
      <dsp:nvSpPr>
        <dsp:cNvPr id="0" name=""/>
        <dsp:cNvSpPr/>
      </dsp:nvSpPr>
      <dsp:spPr>
        <a:xfrm>
          <a:off x="490734" y="1651678"/>
          <a:ext cx="6791165" cy="641211"/>
        </a:xfrm>
        <a:prstGeom prst="roundRect">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SQL Server R Services</a:t>
          </a:r>
        </a:p>
      </dsp:txBody>
      <dsp:txXfrm>
        <a:off x="522035" y="1682979"/>
        <a:ext cx="6728563" cy="578609"/>
      </dsp:txXfrm>
    </dsp:sp>
    <dsp:sp modelId="{64A6A91C-2B13-4554-9454-E4CA17CD3D5C}">
      <dsp:nvSpPr>
        <dsp:cNvPr id="0" name=""/>
        <dsp:cNvSpPr/>
      </dsp:nvSpPr>
      <dsp:spPr>
        <a:xfrm>
          <a:off x="0" y="3650580"/>
          <a:ext cx="9701665" cy="18711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Microsoft R Server for </a:t>
          </a:r>
          <a:r>
            <a:rPr lang="en-US" sz="2000" b="0" kern="1200" dirty="0" err="1">
              <a:latin typeface="+mj-lt"/>
            </a:rPr>
            <a:t>Redhat</a:t>
          </a:r>
          <a:r>
            <a:rPr lang="en-US" sz="2000" b="0" kern="1200" dirty="0">
              <a:latin typeface="+mj-lt"/>
            </a:rPr>
            <a:t> Linux</a:t>
          </a:r>
        </a:p>
        <a:p>
          <a:pPr marL="228600" lvl="1" indent="-228600" algn="l" defTabSz="889000">
            <a:lnSpc>
              <a:spcPct val="90000"/>
            </a:lnSpc>
            <a:spcBef>
              <a:spcPct val="0"/>
            </a:spcBef>
            <a:spcAft>
              <a:spcPct val="15000"/>
            </a:spcAft>
            <a:buChar char="•"/>
          </a:pPr>
          <a:r>
            <a:rPr lang="en-US" sz="2000" b="0" kern="1200" dirty="0">
              <a:latin typeface="+mj-lt"/>
            </a:rPr>
            <a:t>Microsoft R Server for SUSE Linux</a:t>
          </a:r>
        </a:p>
        <a:p>
          <a:pPr marL="228600" lvl="1" indent="-228600" algn="l" defTabSz="889000">
            <a:lnSpc>
              <a:spcPct val="90000"/>
            </a:lnSpc>
            <a:spcBef>
              <a:spcPct val="0"/>
            </a:spcBef>
            <a:spcAft>
              <a:spcPct val="15000"/>
            </a:spcAft>
            <a:buChar char="•"/>
          </a:pPr>
          <a:r>
            <a:rPr lang="en-US" sz="2000" b="0" kern="1200" dirty="0">
              <a:latin typeface="+mj-lt"/>
            </a:rPr>
            <a:t>Microsoft R Server for Teradata DB</a:t>
          </a:r>
        </a:p>
        <a:p>
          <a:pPr marL="228600" lvl="1" indent="-228600" algn="l" defTabSz="889000">
            <a:lnSpc>
              <a:spcPct val="90000"/>
            </a:lnSpc>
            <a:spcBef>
              <a:spcPct val="0"/>
            </a:spcBef>
            <a:spcAft>
              <a:spcPct val="15000"/>
            </a:spcAft>
            <a:buChar char="•"/>
          </a:pPr>
          <a:r>
            <a:rPr lang="en-US" sz="2000" b="0" kern="1200" dirty="0">
              <a:latin typeface="+mj-lt"/>
            </a:rPr>
            <a:t>Microsoft R Server for Hadoop on </a:t>
          </a:r>
          <a:r>
            <a:rPr lang="en-US" sz="2000" b="0" kern="1200" dirty="0" err="1">
              <a:latin typeface="+mj-lt"/>
            </a:rPr>
            <a:t>Redhat</a:t>
          </a:r>
          <a:endParaRPr lang="en-US" sz="2000" b="0" kern="1200" dirty="0">
            <a:latin typeface="+mj-lt"/>
          </a:endParaRPr>
        </a:p>
      </dsp:txBody>
      <dsp:txXfrm>
        <a:off x="0" y="3650580"/>
        <a:ext cx="9701665" cy="1871100"/>
      </dsp:txXfrm>
    </dsp:sp>
    <dsp:sp modelId="{8847829F-16B5-46DC-96FB-D99DA39F609D}">
      <dsp:nvSpPr>
        <dsp:cNvPr id="0" name=""/>
        <dsp:cNvSpPr/>
      </dsp:nvSpPr>
      <dsp:spPr>
        <a:xfrm>
          <a:off x="485083" y="3325860"/>
          <a:ext cx="6791165" cy="649440"/>
        </a:xfrm>
        <a:prstGeom prst="roundRect">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a:latin typeface="+mj-lt"/>
            </a:rPr>
            <a:t>Microsoft R Server</a:t>
          </a:r>
          <a:endParaRPr lang="en-US" sz="3600" b="0" kern="1200" dirty="0">
            <a:latin typeface="+mj-lt"/>
          </a:endParaRPr>
        </a:p>
      </dsp:txBody>
      <dsp:txXfrm>
        <a:off x="516786" y="3357563"/>
        <a:ext cx="6727759"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3/8/2017 7:13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www.datasciencecentral.com/m/blogpost?id=6448529:BlogPost:112754" TargetMode="External"/><Relationship Id="rId3" Type="http://schemas.openxmlformats.org/officeDocument/2006/relationships/hyperlink" Target="http://www.w3schools.com/SQl/default.asp" TargetMode="External"/><Relationship Id="rId7" Type="http://schemas.openxmlformats.org/officeDocument/2006/relationships/hyperlink" Target="http://www.analyticsvidhya.com/blog/2015/10/cheatsheet-11-steps-data-exploration-with-code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www.tutorialspoint.com/r_terminal_online.php" TargetMode="External"/><Relationship Id="rId5" Type="http://schemas.openxmlformats.org/officeDocument/2006/relationships/hyperlink" Target="https://www.youtube.com/watch?v=xb5P5xdcr2U&amp;feature=youtu.be&amp;a" TargetMode="External"/><Relationship Id="rId10" Type="http://schemas.openxmlformats.org/officeDocument/2006/relationships/hyperlink" Target="http://www.datasciencecentral.com/forum/topics/cheat-sheet-data-visualization-with-r?groupUrl=tutorials" TargetMode="External"/><Relationship Id="rId4" Type="http://schemas.openxmlformats.org/officeDocument/2006/relationships/hyperlink" Target="http://tryr.codeschool.com/levels/1/challenges/22" TargetMode="External"/><Relationship Id="rId9" Type="http://schemas.openxmlformats.org/officeDocument/2006/relationships/hyperlink" Target="http://www.analyticbridge.com/profiles/blogs/build-basic-recommendation-engine-using-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free/" TargetMode="External"/><Relationship Id="rId7" Type="http://schemas.openxmlformats.org/officeDocument/2006/relationships/hyperlink" Target="http://www.w3schools.com/SQl/default.asp"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tryr.codeschool.com/" TargetMode="External"/><Relationship Id="rId5" Type="http://schemas.openxmlformats.org/officeDocument/2006/relationships/hyperlink" Target="https://azure.microsoft.com/en-us/documentation/articles/machine-learning-data-science-vm-do-ten-things/" TargetMode="External"/><Relationship Id="rId4" Type="http://schemas.openxmlformats.org/officeDocument/2006/relationships/hyperlink" Target="https://ms.portal.azure.com/"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sdn.microsoft.com/en-us/microsoft-r/inde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hannel9.msdn.com/Search?term=Microsoft%20R#lang-en=en&amp;ch9Search"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hannel9.msdn.com/blogs/MicrosoftR/Microsoft-Introduces-new-free-Microsoft-R-Clien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hannel9.msdn.com/Series/Microsoft-R-Server-Series/Introduction-to-Microsoft-R-Server-Session-1--Overview"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acrook.com/introduction-to-microsoft-r-ope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msdn.microsoft.com/en-us/microsoft-r/index#mrc"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azure.microsoft.com/en-gb/services/hdinsight/apache-spark/" TargetMode="External"/><Relationship Id="rId3" Type="http://schemas.openxmlformats.org/officeDocument/2006/relationships/hyperlink" Target="https://msdn.microsoft.com/en-us/microsoft-r/rserver-install-supported-platforms" TargetMode="External"/><Relationship Id="rId7" Type="http://schemas.openxmlformats.org/officeDocument/2006/relationships/hyperlink" Target="https://msdn.microsoft.com/en-us/microsoft-r/index#sqlr"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msdn.microsoft.com/en-us/microsoft-r/index#mrs" TargetMode="External"/><Relationship Id="rId5" Type="http://schemas.openxmlformats.org/officeDocument/2006/relationships/hyperlink" Target="https://msdn.microsoft.com/en-us/microsoft-r/index#mrc" TargetMode="External"/><Relationship Id="rId4" Type="http://schemas.openxmlformats.org/officeDocument/2006/relationships/hyperlink" Target="http://dacrook.com/introduction-to-microsoft-r-open/"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sdn.microsoft.com/en-us/microsoft-r/index#m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hannel9.msdn.com/Series/Microsoft-R-Server/Microsoft-R-Server-Installation-Linu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hannel9.msdn.com/Series/Microsoft-R-Server/Technology-Overview-for-Microsoft-R-Server-2016"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sdn.microsoft.com/en-us/microsoft-r/?f=255&amp;MSPPError=-2147217396"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sdn.microsoft.com/en-us/microsoft-r/scaler/scal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sdn.microsoft.com/en-us/library/mt652103.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sdn.microsoft.com/en-us/library/mt732681.aspx"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sdn.microsoft.com/en-us/microsoft-r/deployr-about"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eployr.revolutionanalytics.com/documents/getting-started/about/"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sdn.microsoft.com/en-us/library/dn905952.aspx"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msdn.microsoft.com/en-us/library/mt741980.aspx" TargetMode="External"/><Relationship Id="rId5" Type="http://schemas.openxmlformats.org/officeDocument/2006/relationships/hyperlink" Target="https://channel9.msdn.com/Blogs/Windows-Azure/R-in-Azure-ML-Studio" TargetMode="External"/><Relationship Id="rId4" Type="http://schemas.openxmlformats.org/officeDocument/2006/relationships/hyperlink" Target="https://azure.microsoft.com/en-us/documentation/articles/machine-learning-r-quickstar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hortonworks.com/hadoop-tutorial/hello-world-an-introduction-to-hadoop-hcatalog-hive-and-pi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www.datasciencecentral.com/profiles/blogs/hadoop-herd-when-to-use-wha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ortanaanalytics.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sdn.microsoft.com/en-us/library/mt604845.aspx"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sdn.microsoft.com/en-us/microsoft-r/rserver-install-supported-platform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msdn.microsoft.com/en-us/microsoft-r/rserver-install-linux-server?f=255&amp;MSPPError=-2147217396" TargetMode="External"/><Relationship Id="rId5" Type="http://schemas.openxmlformats.org/officeDocument/2006/relationships/hyperlink" Target="https://msdn.microsoft.com/en-us/microsoft-r/rserver-install-windows?f=255&amp;MSPPError=-2147217396" TargetMode="External"/><Relationship Id="rId4" Type="http://schemas.openxmlformats.org/officeDocument/2006/relationships/hyperlink" Target="https://msdn.microsoft.com/en-us/microsoft-r/install-r-client-window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sdn.microsoft.com/en-us/microsoft-r/install-r-client-window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msdn.microsoft.com/en-us/microsoft-r/install-r-client-window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visualstudio.com/downloads/download-visual-studio-vs"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www.rstudio.com/products/rstudio/download2/" TargetMode="External"/><Relationship Id="rId4" Type="http://schemas.openxmlformats.org/officeDocument/2006/relationships/hyperlink" Target="http://microsoft.github.io/RTVS-docs/installer.html"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msdn.microsoft.com/en-us/microsoft-r/microsoft-r-getting-started"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msdn.microsoft.com/en-us/library/mt590947.aspx"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sdn.microsoft.com/en-us/library/mt590811.aspx"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msdn.microsoft.com/en-us/library/mt696069.aspx" TargetMode="External"/><Relationship Id="rId5" Type="http://schemas.openxmlformats.org/officeDocument/2006/relationships/hyperlink" Target="https://msdn.microsoft.com/en-us/library/mt748179.aspx" TargetMode="External"/><Relationship Id="rId4" Type="http://schemas.openxmlformats.org/officeDocument/2006/relationships/hyperlink" Target="https://msdn.microsoft.com/en-us/library/mt721284.aspx"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sdn.microsoft.com/en-us/microsoft-r/deployr-about"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dacrook.com/introduction-to-microsoft-r-open/"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msdn.microsoft.com/en-us/microsoft-r/index#mrc"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sdn.microsoft.com/en-us/library/mt604845.aspx"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msdn.microsoft.com/en-us/library/mt709082.aspx"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sdn.microsoft.com/en-us/library/mt709082.aspx"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sdn.microsoft.com/en-us/library/mt628054.aspx"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msdn.microsoft.com/en-us/library/mt709078.aspx"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sdn.microsoft.com/en-us/library/mt590866.aspx"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msdn.microsoft.com/en-us/library/mt590540.aspx" TargetMode="External"/><Relationship Id="rId4" Type="http://schemas.openxmlformats.org/officeDocument/2006/relationships/hyperlink" Target="https://msdn.microsoft.com/en-us/library/mt653951.aspx"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msdn.microsoft.com/en-us/microsoft-r/microsoft-r-getting-started"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gallery.cortanaintelligence.com/Collection/ML-Templates-with-SQL-Server-R-Services-1" TargetMode="External"/><Relationship Id="rId3" Type="http://schemas.openxmlformats.org/officeDocument/2006/relationships/hyperlink" Target="https://www.microsoft.com/en-us/sql-server/developer-get-started/r" TargetMode="External"/><Relationship Id="rId7" Type="http://schemas.openxmlformats.org/officeDocument/2006/relationships/hyperlink" Target="https://github.com/Microsoft/SQL-Server-R-Services-Samples"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channel9.msdn.com/Blogs/Seth-Juarez/Energy-Demand-Forecasting-Template-with-SQL-Server-R-Services" TargetMode="External"/><Relationship Id="rId5" Type="http://schemas.openxmlformats.org/officeDocument/2006/relationships/hyperlink" Target="https://gallery.cortanaintelligence.com/Tutorial/Predictive-Maintenance-Template-with-SQL-Server-R-Services-1" TargetMode="External"/><Relationship Id="rId4" Type="http://schemas.openxmlformats.org/officeDocument/2006/relationships/hyperlink" Target="https://github.com/Microsoft/sql-server-samples/tree/master/samples/features/r-services/Telco%20Customer%20Churn" TargetMode="Externa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www.microsoft.com/en-us/cloud-platform/r-server" TargetMode="External"/><Relationship Id="rId13" Type="http://schemas.openxmlformats.org/officeDocument/2006/relationships/hyperlink" Target="https://www.youtube.com/watch?v=s7pJyitqKzQ" TargetMode="External"/><Relationship Id="rId3" Type="http://schemas.openxmlformats.org/officeDocument/2006/relationships/hyperlink" Target="https://msdn.microsoft.com/en-us/microsoft-r/microsoft-r-more-resources" TargetMode="External"/><Relationship Id="rId7" Type="http://schemas.openxmlformats.org/officeDocument/2006/relationships/hyperlink" Target="https://msdn.microsoft.com/en-us/microsoft-r/data-analysis-in-microsoft-r" TargetMode="External"/><Relationship Id="rId12" Type="http://schemas.openxmlformats.org/officeDocument/2006/relationships/hyperlink" Target="https://www.youtube.com/watch?v=8Sly49zDZEw"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msdn.microsoft.com/en-us/microsoft-r/microsoft-r-getting-started" TargetMode="External"/><Relationship Id="rId11" Type="http://schemas.openxmlformats.org/officeDocument/2006/relationships/hyperlink" Target="https://www.youtube.com/watch?v=wGsvh1OF3S0" TargetMode="External"/><Relationship Id="rId5" Type="http://schemas.openxmlformats.org/officeDocument/2006/relationships/hyperlink" Target="https://blogs.technet.microsoft.com/machinelearning/2016/01/12/making-r-the-enterprise-standard-for-cross-platform-analytics-both-on-premises-and-in-the-cloud/" TargetMode="External"/><Relationship Id="rId10" Type="http://schemas.openxmlformats.org/officeDocument/2006/relationships/hyperlink" Target="https://www.youtube.com/watch?v=PFmOKELowPA" TargetMode="External"/><Relationship Id="rId4" Type="http://schemas.openxmlformats.org/officeDocument/2006/relationships/hyperlink" Target="https://www.google.com/url?sa=t&amp;rct=j&amp;q=&amp;esrc=s&amp;source=web&amp;cd=1&amp;cad=rja&amp;uact=8&amp;ved=0ahUKEwjaxKfVidHPAhUc24MKHTfABy4QFggcMAA&amp;url=http://blog.revolutionanalytics.com/&amp;usg=AFQjCNEkApl3SaFeBOd9nXcDuDoWfIrt8w&amp;bvm=bv.135258522,d.amc" TargetMode="External"/><Relationship Id="rId9" Type="http://schemas.openxmlformats.org/officeDocument/2006/relationships/hyperlink" Target="https://www.youtube.com/watch?v=Y1_0XN-p3Hs" TargetMode="External"/><Relationship Id="rId14" Type="http://schemas.openxmlformats.org/officeDocument/2006/relationships/hyperlink" Target="https://msdn.microsoft.com/en-us/library/mt591993.asp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v-europe.com/crisp-dm-methodology/"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zure.microsoft.com/en-us/documentation/articles/data-science-process-walkthroughs/" TargetMode="External"/><Relationship Id="rId5" Type="http://schemas.openxmlformats.org/officeDocument/2006/relationships/hyperlink" Target="https://azure.microsoft.com/en-us/documentation/learning-paths/cortana-analytics-process/" TargetMode="External"/><Relationship Id="rId4" Type="http://schemas.openxmlformats.org/officeDocument/2006/relationships/hyperlink" Target="https://azure.microsoft.com/en-us/documentation/articles/data-science-process-overview/"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azure.microsoft.com/en-us/campaigns/data-lake/" TargetMode="External"/><Relationship Id="rId13" Type="http://schemas.openxmlformats.org/officeDocument/2006/relationships/hyperlink" Target="http://azure.microsoft.com/en-us/services/stream-analytics/" TargetMode="External"/><Relationship Id="rId18" Type="http://schemas.openxmlformats.org/officeDocument/2006/relationships/hyperlink" Target="https://www.microsoft.com/cognitive-services" TargetMode="External"/><Relationship Id="rId3" Type="http://schemas.openxmlformats.org/officeDocument/2006/relationships/hyperlink" Target="http://microsoftazure.com/" TargetMode="External"/><Relationship Id="rId21" Type="http://schemas.openxmlformats.org/officeDocument/2006/relationships/hyperlink" Target="https://gallery.cortanaintelligence.com/" TargetMode="External"/><Relationship Id="rId7" Type="http://schemas.openxmlformats.org/officeDocument/2006/relationships/hyperlink" Target="http://azure.microsoft.com/en-us/services/event-hubs/" TargetMode="External"/><Relationship Id="rId12" Type="http://schemas.openxmlformats.org/officeDocument/2006/relationships/hyperlink" Target="http://azure.microsoft.com/en-us/services/hdinsight/" TargetMode="External"/><Relationship Id="rId17" Type="http://schemas.openxmlformats.org/officeDocument/2006/relationships/hyperlink" Target="https://developer.microsoft.com/en-us/Cortana" TargetMode="External"/><Relationship Id="rId2" Type="http://schemas.openxmlformats.org/officeDocument/2006/relationships/slide" Target="../slides/slide8.xml"/><Relationship Id="rId16" Type="http://schemas.openxmlformats.org/officeDocument/2006/relationships/hyperlink" Target="https://blogs.windows.com/buildingapps/2015/08/25/using-cortana-to-interact-with-your-customers-10-by-10/" TargetMode="External"/><Relationship Id="rId20" Type="http://schemas.openxmlformats.org/officeDocument/2006/relationships/hyperlink" Target="https://www.microsoft.com/en-us/server-cloud/cortana-intelligence-suite/what-is-cortana-intelligence.aspx" TargetMode="External"/><Relationship Id="rId1" Type="http://schemas.openxmlformats.org/officeDocument/2006/relationships/notesMaster" Target="../notesMasters/notesMaster1.xml"/><Relationship Id="rId6" Type="http://schemas.openxmlformats.org/officeDocument/2006/relationships/hyperlink" Target="http://azure.microsoft.com/en-us/services/data-factory/" TargetMode="External"/><Relationship Id="rId11" Type="http://schemas.openxmlformats.org/officeDocument/2006/relationships/hyperlink" Target="http://azure.microsoft.com/en-us/services/machine-learning/" TargetMode="External"/><Relationship Id="rId5" Type="http://schemas.openxmlformats.org/officeDocument/2006/relationships/hyperlink" Target="http://azure.microsoft.com/en-us/services/data-catalog" TargetMode="External"/><Relationship Id="rId15" Type="http://schemas.openxmlformats.org/officeDocument/2006/relationships/hyperlink" Target="http://blogs.windows.com/buildingapps/2014/09/23/cortana-integration-and-speech-recognition-new-code-samples/" TargetMode="External"/><Relationship Id="rId10" Type="http://schemas.openxmlformats.org/officeDocument/2006/relationships/hyperlink" Target="http://azure.microsoft.com/en-us/services/sql-data-warehouse/" TargetMode="External"/><Relationship Id="rId19" Type="http://schemas.openxmlformats.org/officeDocument/2006/relationships/hyperlink" Target="https://dev.botframework.com/" TargetMode="External"/><Relationship Id="rId4" Type="http://schemas.openxmlformats.org/officeDocument/2006/relationships/hyperlink" Target="https://azure.microsoft.com/en-us/documentation/services/storage/" TargetMode="External"/><Relationship Id="rId9" Type="http://schemas.openxmlformats.org/officeDocument/2006/relationships/hyperlink" Target="https://azure.microsoft.com/en-us/services/documentdb/" TargetMode="External"/><Relationship Id="rId14" Type="http://schemas.openxmlformats.org/officeDocument/2006/relationships/hyperlink" Target="https://powerbi.microsoft.com/" TargetMode="External"/><Relationship Id="rId22" Type="http://schemas.openxmlformats.org/officeDocument/2006/relationships/hyperlink" Target="https://caqs.azure.net/#gallery"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ran.revolutionanalytics.com/documents/what-is-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user/thelearnr"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msdn.microsoft.com/en-us/microsoft-r/microsoft-r-more-resources" TargetMode="External"/><Relationship Id="rId4" Type="http://schemas.openxmlformats.org/officeDocument/2006/relationships/hyperlink" Target="http://www.datasciencecentral.com/m/discussion?id=6448529:Topic:28013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endParaRPr lang="en-US" sz="12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1432"/>
            <a:ext cx="6096000" cy="4469270"/>
          </a:xfrm>
        </p:spPr>
        <p:txBody>
          <a:bodyPr/>
          <a:lstStyle/>
          <a:p>
            <a:pPr marL="228600" indent="-228600">
              <a:buFont typeface="+mj-lt"/>
              <a:buAutoNum type="arabicPeriod"/>
            </a:pPr>
            <a:r>
              <a:rPr lang="en-US" sz="1600" dirty="0"/>
              <a:t>Learn</a:t>
            </a:r>
            <a:r>
              <a:rPr lang="en-US" sz="1600" baseline="0" dirty="0"/>
              <a:t> SQL: </a:t>
            </a:r>
            <a:r>
              <a:rPr lang="en-US" sz="1600" dirty="0">
                <a:hlinkClick r:id="rId3"/>
              </a:rPr>
              <a:t>http://www.w3schools.com/SQl/default.asp</a:t>
            </a:r>
            <a:r>
              <a:rPr lang="en-US" sz="1600" dirty="0"/>
              <a:t>  </a:t>
            </a:r>
          </a:p>
          <a:p>
            <a:pPr marL="228600" indent="-228600">
              <a:buFont typeface="+mj-lt"/>
              <a:buAutoNum type="arabicPeriod"/>
            </a:pPr>
            <a:r>
              <a:rPr lang="en-US" sz="1600" dirty="0"/>
              <a:t>Try R, with a great interface. </a:t>
            </a:r>
            <a:r>
              <a:rPr lang="en-US" sz="1600" dirty="0">
                <a:hlinkClick r:id="rId4"/>
              </a:rPr>
              <a:t>http://tryr.codeschool.com/levels/1/challenges/22</a:t>
            </a:r>
            <a:r>
              <a:rPr lang="en-US" sz="1600" dirty="0"/>
              <a:t> </a:t>
            </a:r>
          </a:p>
          <a:p>
            <a:pPr marL="228600" indent="-228600">
              <a:buFont typeface="+mj-lt"/>
              <a:buAutoNum type="arabicPeriod"/>
            </a:pPr>
            <a:r>
              <a:rPr lang="en-US" sz="1600" dirty="0"/>
              <a:t>R and Statistics Intro: </a:t>
            </a:r>
            <a:r>
              <a:rPr lang="en-US" sz="1600" dirty="0">
                <a:hlinkClick r:id="rId5"/>
              </a:rPr>
              <a:t>https://www.youtube.com/watch?v=xb5P5xdcr2U&amp;feature=youtu.be&amp;a</a:t>
            </a:r>
            <a:r>
              <a:rPr lang="en-US" sz="1600" dirty="0"/>
              <a:t>  </a:t>
            </a:r>
          </a:p>
          <a:p>
            <a:pPr marL="228600" indent="-228600">
              <a:buFont typeface="+mj-lt"/>
              <a:buAutoNum type="arabicPeriod"/>
            </a:pPr>
            <a:r>
              <a:rPr lang="en-US" sz="1600" dirty="0"/>
              <a:t>R Online: </a:t>
            </a:r>
            <a:r>
              <a:rPr lang="en-US" sz="1600" dirty="0">
                <a:hlinkClick r:id="rId6"/>
              </a:rPr>
              <a:t>http://www.tutorialspoint.com/r_terminal_online.php</a:t>
            </a:r>
            <a:r>
              <a:rPr lang="en-US" sz="1600" dirty="0"/>
              <a:t>  </a:t>
            </a:r>
          </a:p>
          <a:p>
            <a:pPr marL="228600" indent="-228600">
              <a:buFont typeface="+mj-lt"/>
              <a:buAutoNum type="arabicPeriod"/>
            </a:pPr>
            <a:r>
              <a:rPr lang="en-US" sz="1600" dirty="0"/>
              <a:t>Using R to explore data: </a:t>
            </a:r>
            <a:r>
              <a:rPr lang="en-US" sz="1600" dirty="0">
                <a:hlinkClick r:id="rId7"/>
              </a:rPr>
              <a:t>http://www.analyticsvidhya.com/blog/2015/10/cheatsheet-11-steps-data-exploration-with-codes/</a:t>
            </a:r>
            <a:r>
              <a:rPr lang="en-US" sz="1600" dirty="0"/>
              <a:t>  </a:t>
            </a:r>
          </a:p>
          <a:p>
            <a:pPr marL="228600" indent="-228600">
              <a:buFont typeface="+mj-lt"/>
              <a:buAutoNum type="arabicPeriod"/>
            </a:pPr>
            <a:r>
              <a:rPr lang="en-US" sz="1600" dirty="0"/>
              <a:t>Quick R Intro: </a:t>
            </a:r>
            <a:r>
              <a:rPr lang="en-US" sz="1600" dirty="0">
                <a:hlinkClick r:id="rId8"/>
              </a:rPr>
              <a:t>http://www.datasciencecentral.com/m/blogpost?id=6448529%3ABlogPost%3A112754</a:t>
            </a:r>
            <a:r>
              <a:rPr lang="en-US" sz="1600" dirty="0"/>
              <a:t>  </a:t>
            </a:r>
          </a:p>
          <a:p>
            <a:pPr marL="228600" indent="-228600">
              <a:buFont typeface="+mj-lt"/>
              <a:buAutoNum type="arabicPeriod"/>
            </a:pPr>
            <a:r>
              <a:rPr lang="en-US" sz="1600" dirty="0"/>
              <a:t>Creating a recommender engine in R: </a:t>
            </a:r>
            <a:r>
              <a:rPr lang="en-US" sz="1600" dirty="0">
                <a:hlinkClick r:id="rId9"/>
              </a:rPr>
              <a:t>http://www.analyticbridge.com/profiles/blogs/build-basic-recommendation-engine-using-r</a:t>
            </a:r>
            <a:r>
              <a:rPr lang="en-US" sz="1600" dirty="0"/>
              <a:t>   </a:t>
            </a:r>
          </a:p>
          <a:p>
            <a:pPr marL="228600" indent="-228600">
              <a:buFont typeface="+mj-lt"/>
              <a:buAutoNum type="arabicPeriod"/>
            </a:pPr>
            <a:r>
              <a:rPr lang="en-US" sz="1600" dirty="0"/>
              <a:t>Visualizations cheat-sheet in R: </a:t>
            </a:r>
            <a:r>
              <a:rPr lang="en-US" sz="1600" dirty="0">
                <a:hlinkClick r:id="rId10"/>
              </a:rPr>
              <a:t>http://www.datasciencecentral.com/forum/topics/cheat-sheet-data-visualization-with-r?groupUrl=tutorials</a:t>
            </a:r>
            <a:r>
              <a:rPr lang="en-US" sz="1600" dirty="0"/>
              <a:t>  </a:t>
            </a:r>
          </a:p>
          <a:p>
            <a:pPr marL="228600" indent="-228600">
              <a:buFont typeface="+mj-lt"/>
              <a:buAutoNum type="arabicPeriod"/>
            </a:pPr>
            <a:endParaRPr lang="en-US" sz="1600" dirty="0"/>
          </a:p>
          <a:p>
            <a:pPr marL="228600" indent="-228600">
              <a:buFont typeface="+mj-lt"/>
              <a:buAutoNum type="arabicPeriod"/>
            </a:pPr>
            <a:endParaRPr lang="en-US" sz="16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2599340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1114360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540125" cy="19907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1049356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600" kern="1200" baseline="0" dirty="0">
                <a:solidFill>
                  <a:schemeClr val="tx1"/>
                </a:solidFill>
                <a:latin typeface="Segoe UI Light" pitchFamily="34" charset="0"/>
                <a:ea typeface="+mn-ea"/>
                <a:cs typeface="+mn-cs"/>
              </a:rPr>
              <a:t>If you do not have a Microsoft Azure account, go here: </a:t>
            </a:r>
            <a:r>
              <a:rPr lang="en-US" sz="1600" kern="1200" baseline="0" dirty="0">
                <a:solidFill>
                  <a:schemeClr val="tx1"/>
                </a:solidFill>
                <a:latin typeface="Segoe UI Light" pitchFamily="34" charset="0"/>
                <a:ea typeface="+mn-ea"/>
                <a:cs typeface="+mn-cs"/>
                <a:hlinkClick r:id="rId3"/>
              </a:rPr>
              <a:t>https://azure.microsoft.com/en-us/free/</a:t>
            </a:r>
            <a:r>
              <a:rPr lang="en-US" sz="1600" kern="1200" baseline="0" dirty="0">
                <a:solidFill>
                  <a:schemeClr val="tx1"/>
                </a:solidFill>
                <a:latin typeface="Segoe UI Light" pitchFamily="34" charset="0"/>
                <a:ea typeface="+mn-ea"/>
                <a:cs typeface="+mn-cs"/>
              </a:rPr>
              <a:t>  (You will need a credit card, but you will not be charged)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600" kern="1200" baseline="0" dirty="0">
                <a:solidFill>
                  <a:schemeClr val="tx1"/>
                </a:solidFill>
                <a:latin typeface="Segoe UI Light" pitchFamily="34" charset="0"/>
                <a:ea typeface="+mn-ea"/>
                <a:cs typeface="+mn-cs"/>
              </a:rPr>
              <a:t>Log in to the Azure Portal: </a:t>
            </a:r>
            <a:r>
              <a:rPr lang="en-US" sz="1600" kern="1200" baseline="0" dirty="0">
                <a:solidFill>
                  <a:schemeClr val="tx1"/>
                </a:solidFill>
                <a:latin typeface="Segoe UI Light" pitchFamily="34" charset="0"/>
                <a:ea typeface="+mn-ea"/>
                <a:cs typeface="+mn-cs"/>
                <a:hlinkClick r:id="rId4"/>
              </a:rPr>
              <a:t>https://ms.portal.azure.com</a:t>
            </a:r>
            <a:r>
              <a:rPr lang="en-US" sz="1600" kern="1200" baseline="0" dirty="0">
                <a:solidFill>
                  <a:schemeClr val="tx1"/>
                </a:solidFill>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600" kern="1200" baseline="0" dirty="0">
                <a:solidFill>
                  <a:schemeClr val="tx1"/>
                </a:solidFill>
                <a:latin typeface="Segoe UI Light" pitchFamily="34" charset="0"/>
                <a:ea typeface="+mn-ea"/>
                <a:cs typeface="+mn-cs"/>
              </a:rPr>
              <a:t>Create a new Windows Data Science Virtual Machine (Size DS1_V1): </a:t>
            </a:r>
            <a:r>
              <a:rPr lang="en-US" sz="1600" kern="1200" baseline="0" dirty="0">
                <a:solidFill>
                  <a:schemeClr val="tx1"/>
                </a:solidFill>
                <a:latin typeface="Segoe UI Light" pitchFamily="34" charset="0"/>
                <a:ea typeface="+mn-ea"/>
                <a:cs typeface="+mn-cs"/>
                <a:hlinkClick r:id="rId5"/>
              </a:rPr>
              <a:t>https://azure.microsoft.com/en-us/documentation/articles/machine-learning-data-science-vm-do-ten-things/</a:t>
            </a:r>
            <a:r>
              <a:rPr lang="en-US" sz="1600" kern="1200" baseline="0" dirty="0">
                <a:solidFill>
                  <a:schemeClr val="tx1"/>
                </a:solidFill>
                <a:latin typeface="Segoe UI Light" pitchFamily="34" charset="0"/>
                <a:ea typeface="+mn-ea"/>
                <a:cs typeface="+mn-cs"/>
              </a:rPr>
              <a:t>  </a:t>
            </a:r>
            <a:endParaRPr lang="en-US" sz="1600" dirty="0"/>
          </a:p>
          <a:p>
            <a:pPr marL="228600" lvl="0" indent="-228600">
              <a:buFont typeface="+mj-lt"/>
              <a:buAutoNum type="arabicPeriod"/>
              <a:defRPr/>
            </a:pPr>
            <a:r>
              <a:rPr lang="en-US" sz="1600" dirty="0"/>
              <a:t>For R, Open this site, complete the lessons the instructor assigns: </a:t>
            </a:r>
            <a:r>
              <a:rPr lang="en-US" sz="1600" dirty="0">
                <a:hlinkClick r:id="rId6"/>
              </a:rPr>
              <a:t>http://tryr.codeschool.com/</a:t>
            </a:r>
            <a:r>
              <a:rPr lang="en-US" sz="1600" dirty="0"/>
              <a:t>  </a:t>
            </a:r>
          </a:p>
          <a:p>
            <a:pPr marL="228600" lvl="0" indent="-228600">
              <a:buFont typeface="+mj-lt"/>
              <a:buAutoNum type="arabicPeriod"/>
              <a:defRPr/>
            </a:pPr>
            <a:r>
              <a:rPr lang="en-US" sz="1600" dirty="0"/>
              <a:t>For SQL, Open this site, complete the lessons the instructor assigns: </a:t>
            </a:r>
            <a:r>
              <a:rPr lang="en-US" sz="1600" dirty="0">
                <a:hlinkClick r:id="rId7"/>
              </a:rPr>
              <a:t>http://www.w3schools.com/SQl/default.asp</a:t>
            </a:r>
            <a:r>
              <a:rPr lang="en-US" sz="1600" dirty="0"/>
              <a:t> </a:t>
            </a:r>
          </a:p>
          <a:p>
            <a:pPr marL="228600" lvl="0" indent="-228600">
              <a:buFont typeface="+mj-lt"/>
              <a:buAutoNum type="arabicPeriod"/>
              <a:defRPr/>
            </a:pPr>
            <a:r>
              <a:rPr lang="en-US" sz="1600" dirty="0"/>
              <a:t>For Advanced R, complete this series: https://www.datacamp.com/community/open-courses/big-data-revolution-r-enterprise-tutorial#gs.rRVTAa4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98097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Primary</a:t>
            </a:r>
            <a:r>
              <a:rPr lang="en-US" baseline="0" dirty="0"/>
              <a:t> Microsoft R Site: </a:t>
            </a:r>
            <a:r>
              <a:rPr lang="en-US" baseline="0" dirty="0">
                <a:hlinkClick r:id="rId3"/>
              </a:rPr>
              <a:t>https://msdn.microsoft.com/en-us/microsoft-r/index</a:t>
            </a:r>
            <a:r>
              <a:rPr lang="en-US" baseline="0" dirty="0"/>
              <a:t>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95163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Channel 9 videos on Microsoft R: </a:t>
            </a:r>
            <a:r>
              <a:rPr lang="en-US" dirty="0">
                <a:hlinkClick r:id="rId3"/>
              </a:rPr>
              <a:t>https://channel9.msdn.com/Search?term=Microsoft%20R#lang-en=en&amp;ch9Search</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4613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Quick Video on R Client: </a:t>
            </a:r>
            <a:r>
              <a:rPr lang="en-US" dirty="0">
                <a:hlinkClick r:id="rId3"/>
              </a:rPr>
              <a:t>https://channel9.msdn.com/blogs/MicrosoftR/Microsoft-Introduces-new-free-Microsoft-R-Client</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7125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Overview: </a:t>
            </a:r>
            <a:r>
              <a:rPr lang="en-US" dirty="0">
                <a:hlinkClick r:id="rId3"/>
              </a:rPr>
              <a:t>https://channel9.msdn.com/Series/Microsoft-R-Server-Series/Introduction-to-Microsoft-R-Server-Session-1--Overview</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9565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Book and Series: </a:t>
            </a:r>
            <a:r>
              <a:rPr lang="en-US" sz="1800" dirty="0">
                <a:hlinkClick r:id="rId3"/>
              </a:rPr>
              <a:t>http://dacrook.com/introduction-to-microsoft-r-open/</a:t>
            </a:r>
            <a:r>
              <a:rPr lang="en-US" sz="1800" dirty="0"/>
              <a:t>  </a:t>
            </a:r>
          </a:p>
          <a:p>
            <a:pPr marL="228600" indent="-228600">
              <a:buFont typeface="+mj-lt"/>
              <a:buAutoNum type="arabicPeriod"/>
            </a:pPr>
            <a:r>
              <a:rPr lang="en-US" sz="1800" dirty="0"/>
              <a:t>Microsoft R Client: </a:t>
            </a:r>
            <a:r>
              <a:rPr lang="en-US" sz="1800" dirty="0">
                <a:hlinkClick r:id="rId4"/>
              </a:rPr>
              <a:t>https://msdn.microsoft.com/en-us/microsoft-r/index#mrc</a:t>
            </a:r>
            <a:r>
              <a:rPr lang="en-US" sz="180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547403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Supported Platforms for Microsoft R Server:</a:t>
            </a:r>
            <a:r>
              <a:rPr lang="en-US" sz="1800" baseline="0" dirty="0"/>
              <a:t> </a:t>
            </a:r>
            <a:r>
              <a:rPr lang="en-US" sz="1800" baseline="0" dirty="0">
                <a:hlinkClick r:id="rId3"/>
              </a:rPr>
              <a:t>https://msdn.microsoft.com/en-us/microsoft-r/rserver-install-supported-platforms</a:t>
            </a:r>
            <a:r>
              <a:rPr lang="en-US" sz="1800" baseline="0" dirty="0"/>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dirty="0"/>
              <a:t>Book</a:t>
            </a:r>
            <a:r>
              <a:rPr lang="en-US" sz="1800" baseline="0" dirty="0"/>
              <a:t> </a:t>
            </a:r>
            <a:r>
              <a:rPr lang="en-US" sz="1800" dirty="0"/>
              <a:t>and Series: </a:t>
            </a:r>
            <a:r>
              <a:rPr lang="en-US" sz="1800" dirty="0">
                <a:hlinkClick r:id="rId4"/>
              </a:rPr>
              <a:t>http://dacrook.com/introduction-to-microsoft-r-open/</a:t>
            </a:r>
            <a:r>
              <a:rPr lang="en-US" sz="1800" dirty="0"/>
              <a:t>  </a:t>
            </a:r>
          </a:p>
          <a:p>
            <a:pPr marL="228600" indent="-228600">
              <a:buFont typeface="+mj-lt"/>
              <a:buAutoNum type="arabicPeriod"/>
            </a:pPr>
            <a:r>
              <a:rPr lang="en-US" sz="1800" dirty="0"/>
              <a:t>Microsoft R Client:</a:t>
            </a:r>
            <a:r>
              <a:rPr lang="en-US" sz="1800" baseline="0" dirty="0"/>
              <a:t> </a:t>
            </a:r>
            <a:r>
              <a:rPr lang="en-US" sz="1800" baseline="0" dirty="0">
                <a:hlinkClick r:id="rId5"/>
              </a:rPr>
              <a:t>https://msdn.microsoft.com/en-us/microsoft-r/index#mrc</a:t>
            </a:r>
            <a:r>
              <a:rPr lang="en-US" sz="1800" baseline="0" dirty="0"/>
              <a:t>  </a:t>
            </a:r>
          </a:p>
          <a:p>
            <a:pPr marL="228600" indent="-228600">
              <a:buFont typeface="+mj-lt"/>
              <a:buAutoNum type="arabicPeriod"/>
            </a:pPr>
            <a:r>
              <a:rPr lang="en-US" sz="1800" baseline="0" dirty="0"/>
              <a:t>Microsoft R Server: </a:t>
            </a:r>
            <a:r>
              <a:rPr lang="en-US" sz="1800" baseline="0" dirty="0">
                <a:hlinkClick r:id="rId6"/>
              </a:rPr>
              <a:t>https://msdn.microsoft.com/en-us/microsoft-r/index#mrs</a:t>
            </a:r>
            <a:r>
              <a:rPr lang="en-US" sz="1800" baseline="0" dirty="0"/>
              <a:t>  </a:t>
            </a:r>
          </a:p>
          <a:p>
            <a:pPr marL="228600" indent="-228600">
              <a:buFont typeface="+mj-lt"/>
              <a:buAutoNum type="arabicPeriod"/>
            </a:pPr>
            <a:r>
              <a:rPr lang="en-US" sz="1800" baseline="0" dirty="0"/>
              <a:t>SQL Server R Services: </a:t>
            </a:r>
            <a:r>
              <a:rPr lang="en-US" sz="1800" baseline="0" dirty="0">
                <a:hlinkClick r:id="rId7"/>
              </a:rPr>
              <a:t>https://msdn.microsoft.com/en-us/microsoft-r/index#sqlr</a:t>
            </a:r>
            <a:r>
              <a:rPr lang="en-US" sz="1800" baseline="0" dirty="0"/>
              <a:t>  </a:t>
            </a:r>
          </a:p>
          <a:p>
            <a:pPr marL="228600" indent="-228600">
              <a:buFont typeface="+mj-lt"/>
              <a:buAutoNum type="arabicPeriod"/>
            </a:pPr>
            <a:r>
              <a:rPr lang="en-US" sz="1800" baseline="0" dirty="0"/>
              <a:t>HDInsight </a:t>
            </a:r>
            <a:r>
              <a:rPr lang="en-US" sz="1800" baseline="0" dirty="0" err="1"/>
              <a:t>SparkR</a:t>
            </a:r>
            <a:r>
              <a:rPr lang="en-US" sz="1800" baseline="0" dirty="0"/>
              <a:t>: </a:t>
            </a:r>
            <a:r>
              <a:rPr lang="en-US" sz="1800" baseline="0" dirty="0">
                <a:hlinkClick r:id="rId8"/>
              </a:rPr>
              <a:t>https://azure.microsoft.com/en-gb/services/hdinsight/apache-spark/</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15261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Tx/>
              <a:buNone/>
              <a:tabLst/>
              <a:defRPr/>
            </a:pPr>
            <a:r>
              <a:rPr lang="en-US" sz="1800" baseline="0" dirty="0"/>
              <a:t>Microsoft R Server: </a:t>
            </a:r>
            <a:r>
              <a:rPr lang="en-US" sz="1800" baseline="0" dirty="0">
                <a:hlinkClick r:id="rId3"/>
              </a:rPr>
              <a:t>https://msdn.microsoft.com/en-us/microsoft-r/index#mrs</a:t>
            </a:r>
            <a:r>
              <a:rPr lang="en-US" sz="1800" baseline="0" dirty="0"/>
              <a:t>  </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5348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Installing on Linux: </a:t>
            </a:r>
            <a:r>
              <a:rPr lang="en-US" dirty="0">
                <a:hlinkClick r:id="rId3"/>
              </a:rPr>
              <a:t>https://channel9.msdn.com/Series/Microsoft-R-Server/Microsoft-R-Server-Installation-Linux</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094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Technology Overview: </a:t>
            </a:r>
            <a:r>
              <a:rPr lang="en-US" dirty="0">
                <a:hlinkClick r:id="rId3"/>
              </a:rPr>
              <a:t>https://channel9.msdn.com/Series/Microsoft-R-Server/Technology-Overview-for-Microsoft-R-Server-2016</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7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Getting Started: </a:t>
            </a:r>
            <a:r>
              <a:rPr lang="en-US" dirty="0">
                <a:hlinkClick r:id="rId3"/>
              </a:rPr>
              <a:t>https://msdn.microsoft.com/en-us/microsoft-r/?f=255&amp;MSPPError=-2147217396</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3433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Function Breakdown: </a:t>
            </a:r>
            <a:r>
              <a:rPr lang="en-US" dirty="0">
                <a:hlinkClick r:id="rId3"/>
              </a:rPr>
              <a:t>https://msdn.microsoft.com/en-us/microsoft-r/scaler/scaler</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8061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SQL Server Implementation of </a:t>
            </a:r>
            <a:r>
              <a:rPr lang="en-US" dirty="0" err="1"/>
              <a:t>ScaleR</a:t>
            </a:r>
            <a:r>
              <a:rPr lang="en-US" dirty="0"/>
              <a:t> Functions: </a:t>
            </a:r>
            <a:r>
              <a:rPr lang="en-US" dirty="0">
                <a:hlinkClick r:id="rId3"/>
              </a:rPr>
              <a:t>https://msdn.microsoft.com/en-us/library/mt652103.aspx</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5482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err="1"/>
              <a:t>ScaleR</a:t>
            </a:r>
            <a:r>
              <a:rPr lang="en-US" dirty="0"/>
              <a:t> Functions for Working with SQL Server Data: </a:t>
            </a:r>
            <a:r>
              <a:rPr lang="en-US" dirty="0">
                <a:hlinkClick r:id="rId3"/>
              </a:rPr>
              <a:t>https://msdn.microsoft.com/en-us/library/mt732681.aspx</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8230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aseline="0" dirty="0"/>
              <a:t>Microsoft </a:t>
            </a:r>
            <a:r>
              <a:rPr lang="en-US" sz="1800" baseline="0" dirty="0" err="1"/>
              <a:t>DeployR</a:t>
            </a:r>
            <a:r>
              <a:rPr lang="en-US" sz="1800" baseline="0" dirty="0"/>
              <a:t> Documentation: </a:t>
            </a:r>
            <a:r>
              <a:rPr lang="en-US" sz="1800" baseline="0" dirty="0">
                <a:hlinkClick r:id="rId3"/>
              </a:rPr>
              <a:t>https://msdn.microsoft.com/en-us/microsoft-r/deployr-about</a:t>
            </a:r>
            <a:r>
              <a:rPr lang="en-US" sz="1800" baseline="0" dirty="0"/>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baseline="0" dirty="0"/>
              <a:t>Previous Documentation: </a:t>
            </a:r>
            <a:r>
              <a:rPr lang="en-US" sz="1800" baseline="0" dirty="0">
                <a:hlinkClick r:id="rId4"/>
              </a:rPr>
              <a:t>https://deployr.revolutionanalytics.com/documents/getting-started/about/</a:t>
            </a:r>
            <a:r>
              <a:rPr lang="en-US" sz="1800" baseline="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049110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reference:</a:t>
            </a:r>
            <a:r>
              <a:rPr lang="en-US" sz="1800" baseline="0" dirty="0"/>
              <a:t> </a:t>
            </a:r>
            <a:r>
              <a:rPr lang="en-US" sz="1800" baseline="0" dirty="0">
                <a:hlinkClick r:id="rId3"/>
              </a:rPr>
              <a:t>https://msdn.microsoft.com/en-us/library/dn905952.aspx</a:t>
            </a:r>
            <a:r>
              <a:rPr lang="en-US" sz="1800" baseline="0" dirty="0"/>
              <a:t>  </a:t>
            </a:r>
            <a:endParaRPr lang="en-US" sz="1800" dirty="0"/>
          </a:p>
          <a:p>
            <a:pPr marL="228600" indent="-228600">
              <a:buFont typeface="+mj-lt"/>
              <a:buAutoNum type="arabicPeriod"/>
            </a:pPr>
            <a:r>
              <a:rPr lang="en-US" sz="1800" dirty="0"/>
              <a:t>Using R in Azure Machine Learning:  </a:t>
            </a:r>
            <a:r>
              <a:rPr lang="en-US" sz="1800" dirty="0">
                <a:hlinkClick r:id="rId4"/>
              </a:rPr>
              <a:t>https://azure.microsoft.com/en-us/documentation/articles/machine-learning-r-quickstart/</a:t>
            </a:r>
            <a:r>
              <a:rPr lang="en-US" sz="1800" dirty="0"/>
              <a:t>  </a:t>
            </a:r>
          </a:p>
          <a:p>
            <a:pPr marL="228600" indent="-228600">
              <a:buFont typeface="+mj-lt"/>
              <a:buAutoNum type="arabicPeriod"/>
            </a:pPr>
            <a:r>
              <a:rPr lang="en-US" sz="1800" dirty="0"/>
              <a:t>Overview Video: </a:t>
            </a:r>
            <a:r>
              <a:rPr lang="en-US" sz="1800" dirty="0">
                <a:hlinkClick r:id="rId5"/>
              </a:rPr>
              <a:t>https://channel9.msdn.com/Blogs/Windows-Azure/R-in-Azure-ML-Studio</a:t>
            </a:r>
            <a:r>
              <a:rPr lang="en-US" sz="1800" dirty="0"/>
              <a:t>  </a:t>
            </a:r>
          </a:p>
          <a:p>
            <a:pPr marL="228600" indent="-228600">
              <a:buFont typeface="+mj-lt"/>
              <a:buAutoNum type="arabicPeriod"/>
            </a:pPr>
            <a:r>
              <a:rPr lang="en-US" sz="1800" dirty="0"/>
              <a:t>R Packages</a:t>
            </a:r>
            <a:r>
              <a:rPr lang="en-US" sz="1800" baseline="0" dirty="0"/>
              <a:t> supported: </a:t>
            </a:r>
            <a:r>
              <a:rPr lang="en-US" sz="1800" baseline="0" dirty="0">
                <a:hlinkClick r:id="rId6"/>
              </a:rPr>
              <a:t>https://msdn.microsoft.com/en-us/library/mt741980.aspx</a:t>
            </a:r>
            <a:r>
              <a:rPr lang="en-US" sz="1800" baseline="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1499882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Full training example for the local HDP Instance: </a:t>
            </a:r>
            <a:r>
              <a:rPr lang="en-US" sz="1800" u="sng" kern="1200" dirty="0">
                <a:solidFill>
                  <a:schemeClr val="tx1"/>
                </a:solidFill>
                <a:effectLst/>
                <a:latin typeface="+mj-lt"/>
                <a:ea typeface="+mn-ea"/>
                <a:cs typeface="+mn-cs"/>
                <a:hlinkClick r:id="rId3"/>
              </a:rPr>
              <a:t>http://hortonworks.com/hadoop-tutorial/hello-world-an-introduction-to-hadoop-hcatalog-hive-and-pig/</a:t>
            </a:r>
            <a:r>
              <a:rPr lang="en-US" sz="1800" kern="1200" dirty="0">
                <a:solidFill>
                  <a:schemeClr val="tx1"/>
                </a:solidFill>
                <a:effectLst/>
                <a:latin typeface="+mj-lt"/>
                <a:ea typeface="+mn-ea"/>
                <a:cs typeface="+mn-cs"/>
              </a:rPr>
              <a:t> </a:t>
            </a:r>
          </a:p>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More detail on the Hadoop Components: </a:t>
            </a:r>
            <a:r>
              <a:rPr lang="en-US" sz="1800" kern="1200" dirty="0">
                <a:solidFill>
                  <a:schemeClr val="tx1"/>
                </a:solidFill>
                <a:effectLst/>
                <a:latin typeface="+mj-lt"/>
                <a:ea typeface="+mn-ea"/>
                <a:cs typeface="+mn-cs"/>
                <a:hlinkClick r:id="rId4"/>
              </a:rPr>
              <a:t>http://www.datasciencecentral.com/profiles/blogs/hadoop-herd-when-to-use-what</a:t>
            </a:r>
            <a:r>
              <a:rPr lang="en-US" sz="1800" kern="1200" dirty="0">
                <a:solidFill>
                  <a:schemeClr val="tx1"/>
                </a:solidFill>
                <a:effectLst/>
                <a:latin typeface="+mj-lt"/>
                <a:ea typeface="+mn-ea"/>
                <a:cs typeface="+mn-cs"/>
              </a:rPr>
              <a:t>  </a:t>
            </a:r>
          </a:p>
          <a:p>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00108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page: </a:t>
            </a:r>
            <a:r>
              <a:rPr lang="en-US" sz="1800" baseline="0" dirty="0">
                <a:hlinkClick r:id="rId3"/>
              </a:rPr>
              <a:t>http://cortanaanalytics.com</a:t>
            </a:r>
            <a:r>
              <a:rPr lang="en-US" sz="1800" baseline="0" dirty="0"/>
              <a:t> </a:t>
            </a:r>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1555974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training: </a:t>
            </a:r>
            <a:r>
              <a:rPr lang="en-US" sz="1800" baseline="0" dirty="0">
                <a:hlinkClick r:id="rId3"/>
              </a:rPr>
              <a:t>https://msdn.microsoft.com/en-us/library/mt604845.aspx</a:t>
            </a:r>
            <a:r>
              <a:rPr lang="en-US" sz="1800" baseline="0" dirty="0"/>
              <a:t>  </a:t>
            </a:r>
          </a:p>
          <a:p>
            <a:pPr marL="228600" indent="-228600">
              <a:buFont typeface="+mj-lt"/>
              <a:buAutoNum type="arabicPeriod"/>
            </a:pPr>
            <a:r>
              <a:rPr lang="en-US" sz="1800" baseline="0" dirty="0"/>
              <a:t>Great set of resources: https://www.r-bloggers.com/r-and-sql-server-articles/amp/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3499316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4321431"/>
            <a:ext cx="6240137" cy="4363781"/>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600" kern="1200" dirty="0">
                <a:solidFill>
                  <a:schemeClr val="tx1"/>
                </a:solidFill>
                <a:latin typeface="Segoe UI Light" pitchFamily="34" charset="0"/>
                <a:ea typeface="+mn-ea"/>
                <a:cs typeface="+mn-cs"/>
              </a:rPr>
              <a:t>Read the installation page for MRS – </a:t>
            </a:r>
            <a:r>
              <a:rPr lang="en-US" sz="1600" kern="1200" dirty="0">
                <a:solidFill>
                  <a:schemeClr val="tx1"/>
                </a:solidFill>
                <a:latin typeface="Segoe UI Light" pitchFamily="34" charset="0"/>
                <a:ea typeface="+mn-ea"/>
                <a:cs typeface="+mn-cs"/>
                <a:hlinkClick r:id="rId3"/>
              </a:rPr>
              <a:t>https://msdn.microsoft.com/en-us/microsoft-r/rserver-install-supported-platforms</a:t>
            </a:r>
            <a:r>
              <a:rPr lang="en-US" sz="1600" kern="1200" dirty="0">
                <a:solidFill>
                  <a:schemeClr val="tx1"/>
                </a:solidFill>
                <a:latin typeface="Segoe UI Light" pitchFamily="34" charset="0"/>
                <a:ea typeface="+mn-ea"/>
                <a:cs typeface="+mn-cs"/>
              </a:rPr>
              <a:t>  </a:t>
            </a:r>
          </a:p>
          <a:p>
            <a:pPr marL="228600" lvl="0" indent="-228600">
              <a:buFont typeface="+mj-lt"/>
              <a:buAutoNum type="arabicPeriod"/>
              <a:defRPr/>
            </a:pPr>
            <a:r>
              <a:rPr lang="en-US" sz="1600" i="1" dirty="0"/>
              <a:t>As assigned: </a:t>
            </a:r>
            <a:r>
              <a:rPr lang="en-US" sz="1600" dirty="0"/>
              <a:t>Install Microsoft R Client - </a:t>
            </a:r>
            <a:r>
              <a:rPr lang="en-US" sz="1600" dirty="0">
                <a:hlinkClick r:id="rId4"/>
              </a:rPr>
              <a:t>https://msdn.microsoft.com/en-us/microsoft-r/install-r-client-windows</a:t>
            </a:r>
            <a:r>
              <a:rPr lang="en-US" sz="1600" dirty="0"/>
              <a:t> </a:t>
            </a:r>
            <a:endParaRPr lang="en-US" sz="1600" kern="1200" baseline="0" dirty="0">
              <a:solidFill>
                <a:schemeClr val="tx1"/>
              </a:solidFill>
            </a:endParaRPr>
          </a:p>
          <a:p>
            <a:pPr marL="228600" lvl="0" indent="-228600">
              <a:buFont typeface="+mj-lt"/>
              <a:buAutoNum type="arabicPeriod"/>
              <a:defRPr/>
            </a:pPr>
            <a:r>
              <a:rPr lang="en-US" sz="1600" i="1" dirty="0"/>
              <a:t>As assigned: </a:t>
            </a:r>
            <a:r>
              <a:rPr lang="en-US" sz="1600" dirty="0"/>
              <a:t>Install MRS on Windows - </a:t>
            </a:r>
            <a:r>
              <a:rPr lang="en-US" sz="1600" dirty="0">
                <a:hlinkClick r:id="rId5"/>
              </a:rPr>
              <a:t>https://msdn.microsoft.com/en-us/microsoft-r/rserver-install-windows?f=255&amp;MSPPError=-2147217396</a:t>
            </a:r>
            <a:r>
              <a:rPr lang="en-US" sz="1600" dirty="0"/>
              <a:t> </a:t>
            </a:r>
            <a:endParaRPr lang="en-US" sz="1600" i="1" dirty="0"/>
          </a:p>
          <a:p>
            <a:pPr marL="228600" lvl="0" indent="-228600">
              <a:buFont typeface="+mj-lt"/>
              <a:buAutoNum type="arabicPeriod"/>
              <a:defRPr/>
            </a:pPr>
            <a:r>
              <a:rPr lang="en-US" sz="1600" i="1" dirty="0"/>
              <a:t>As assigned: </a:t>
            </a:r>
            <a:r>
              <a:rPr lang="en-US" sz="1600" dirty="0"/>
              <a:t>Install MRS on Linux – note: MSDN account required: </a:t>
            </a:r>
            <a:r>
              <a:rPr lang="en-US" sz="1600" dirty="0">
                <a:hlinkClick r:id="rId6"/>
              </a:rPr>
              <a:t>https://msdn.microsoft.com/en-us/microsoft-r/rserver-install-linux-server?f=255&amp;MSPPError=-2147217396</a:t>
            </a:r>
            <a:r>
              <a:rPr lang="en-US" sz="1600" dirty="0"/>
              <a:t> </a:t>
            </a:r>
          </a:p>
          <a:p>
            <a:pPr marL="228600" lvl="0" indent="-228600">
              <a:buFont typeface="+mj-lt"/>
              <a:buAutoNum type="arabicPeriod"/>
              <a:defRPr/>
            </a:pPr>
            <a:r>
              <a:rPr lang="en-US" sz="1600" i="1" dirty="0"/>
              <a:t>As assigned: </a:t>
            </a:r>
            <a:r>
              <a:rPr lang="en-US" sz="1600" kern="1200" dirty="0">
                <a:solidFill>
                  <a:schemeClr val="tx1"/>
                </a:solidFill>
                <a:latin typeface="Segoe UI Light" pitchFamily="34" charset="0"/>
                <a:ea typeface="+mn-ea"/>
                <a:cs typeface="+mn-cs"/>
              </a:rPr>
              <a:t>Install SQL Server</a:t>
            </a:r>
            <a:r>
              <a:rPr lang="en-US" sz="1600" kern="1200" baseline="0" dirty="0">
                <a:solidFill>
                  <a:schemeClr val="tx1"/>
                </a:solidFill>
                <a:latin typeface="Segoe UI Light" pitchFamily="34" charset="0"/>
                <a:ea typeface="+mn-ea"/>
                <a:cs typeface="+mn-cs"/>
              </a:rPr>
              <a:t> 2016 and ensure you select R Services – see this link: </a:t>
            </a:r>
            <a:r>
              <a:rPr lang="en-US" sz="1600" u="sng" dirty="0"/>
              <a:t>https://www.microsoft.com/en-us/cloud-platform/sql-server-editions-developers</a:t>
            </a:r>
          </a:p>
          <a:p>
            <a:pPr marL="228600" lvl="0" indent="-228600">
              <a:buFont typeface="+mj-lt"/>
              <a:buAutoNum type="arabicPeriod"/>
              <a:defRPr/>
            </a:pPr>
            <a:r>
              <a:rPr lang="en-US" sz="1600" kern="1200" dirty="0">
                <a:solidFill>
                  <a:schemeClr val="tx1"/>
                </a:solidFill>
                <a:latin typeface="Segoe UI Light" pitchFamily="34" charset="0"/>
                <a:ea typeface="+mn-ea"/>
                <a:cs typeface="+mn-cs"/>
              </a:rPr>
              <a:t>Find</a:t>
            </a:r>
            <a:r>
              <a:rPr lang="en-US" sz="1600" kern="1200" baseline="0" dirty="0">
                <a:solidFill>
                  <a:schemeClr val="tx1"/>
                </a:solidFill>
                <a:latin typeface="Segoe UI Light" pitchFamily="34" charset="0"/>
                <a:ea typeface="+mn-ea"/>
                <a:cs typeface="+mn-cs"/>
              </a:rPr>
              <a:t> out if MRS is loaded: </a:t>
            </a:r>
            <a:r>
              <a:rPr lang="en-US" sz="1600" b="1" kern="1200" baseline="0" dirty="0" err="1">
                <a:solidFill>
                  <a:schemeClr val="tx1"/>
                </a:solidFill>
                <a:latin typeface="Segoe UI Light" pitchFamily="34" charset="0"/>
                <a:ea typeface="+mn-ea"/>
                <a:cs typeface="+mn-cs"/>
              </a:rPr>
              <a:t>sessionInfo</a:t>
            </a:r>
            <a:r>
              <a:rPr lang="en-US" sz="1600" b="1" kern="1200" baseline="0" dirty="0">
                <a:solidFill>
                  <a:schemeClr val="tx1"/>
                </a:solidFill>
                <a:latin typeface="Segoe UI Light" pitchFamily="34" charset="0"/>
                <a:ea typeface="+mn-ea"/>
                <a:cs typeface="+mn-cs"/>
              </a:rPr>
              <a:t>()</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93856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The Microsoft R Client:</a:t>
            </a:r>
            <a:r>
              <a:rPr lang="en-US" baseline="0" dirty="0"/>
              <a:t> </a:t>
            </a:r>
            <a:r>
              <a:rPr lang="en-US" baseline="0" dirty="0">
                <a:hlinkClick r:id="rId3"/>
              </a:rPr>
              <a:t>https://msdn.microsoft.com/en-us/microsoft-r/install-r-client-windows</a:t>
            </a:r>
            <a:r>
              <a:rPr lang="en-US" baseline="0" dirty="0"/>
              <a:t>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58236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Installing Microsoft R Client on Windows: </a:t>
            </a:r>
            <a:r>
              <a:rPr lang="en-US" sz="1800" dirty="0">
                <a:hlinkClick r:id="rId3"/>
              </a:rPr>
              <a:t>https://msdn.microsoft.com/en-us/microsoft-r/install-r-client-windows</a:t>
            </a:r>
            <a:r>
              <a:rPr lang="en-US" sz="1800" dirty="0"/>
              <a:t>  </a:t>
            </a:r>
            <a:r>
              <a:rPr lang="en-US" sz="1800" baseline="0" dirty="0"/>
              <a:t> </a:t>
            </a:r>
          </a:p>
          <a:p>
            <a:pPr marL="228600" indent="-228600">
              <a:buFont typeface="+mj-lt"/>
              <a:buAutoNum type="arabicPeriod"/>
            </a:pPr>
            <a:r>
              <a:rPr lang="en-US" sz="1800" dirty="0"/>
              <a:t>Files located at: </a:t>
            </a:r>
            <a:r>
              <a:rPr lang="en-US" sz="1800" b="1" dirty="0"/>
              <a:t>C:\Program Files\Microsoft\R Client\R_SERVER\bin  </a:t>
            </a:r>
          </a:p>
          <a:p>
            <a:pPr marL="228600" indent="-228600">
              <a:buFont typeface="+mj-lt"/>
              <a:buAutoNum type="arabicPeriod"/>
            </a:pPr>
            <a:r>
              <a:rPr lang="en-US" sz="1800" b="0" dirty="0"/>
              <a:t>Learn more about RTVS and SQL </a:t>
            </a:r>
            <a:r>
              <a:rPr lang="en-US" sz="1800" b="0"/>
              <a:t>Server: https://microsoft.github.io/RTVS-docs/sqlserver.html </a:t>
            </a:r>
            <a:endParaRPr lang="en-US" sz="1800" b="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955152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defRPr/>
            </a:pPr>
            <a:r>
              <a:rPr lang="en-US" sz="1800" i="1" kern="1200" dirty="0">
                <a:solidFill>
                  <a:schemeClr val="tx1"/>
                </a:solidFill>
                <a:latin typeface="Segoe UI Light" pitchFamily="34" charset="0"/>
                <a:ea typeface="+mn-ea"/>
                <a:cs typeface="+mn-cs"/>
              </a:rPr>
              <a:t>Optional: </a:t>
            </a:r>
            <a:r>
              <a:rPr lang="en-US" sz="1800" kern="1200" dirty="0">
                <a:solidFill>
                  <a:schemeClr val="tx1"/>
                </a:solidFill>
                <a:latin typeface="Segoe UI Light" pitchFamily="34" charset="0"/>
                <a:ea typeface="+mn-ea"/>
                <a:cs typeface="+mn-cs"/>
              </a:rPr>
              <a:t>Install Visual </a:t>
            </a:r>
            <a:r>
              <a:rPr lang="en-US" dirty="0"/>
              <a:t>Studio (</a:t>
            </a:r>
            <a:r>
              <a:rPr lang="en-US" dirty="0">
                <a:hlinkClick r:id="rId3"/>
              </a:rPr>
              <a:t>https://www.visualstudio.com/downloads/download-visual-studio-vs</a:t>
            </a:r>
            <a:r>
              <a:rPr lang="en-US" dirty="0"/>
              <a:t>) (Select Optional, and select SQL Server Data Tools) </a:t>
            </a:r>
          </a:p>
          <a:p>
            <a:pPr marL="228600" lvl="0" indent="-228600">
              <a:buFont typeface="+mj-lt"/>
              <a:buAutoNum type="arabicPeriod"/>
              <a:defRPr/>
            </a:pPr>
            <a:r>
              <a:rPr lang="en-US" sz="1800" i="1" kern="1200" dirty="0">
                <a:solidFill>
                  <a:schemeClr val="tx1"/>
                </a:solidFill>
                <a:latin typeface="Segoe UI Light" pitchFamily="34" charset="0"/>
                <a:ea typeface="+mn-ea"/>
                <a:cs typeface="+mn-cs"/>
              </a:rPr>
              <a:t>Optional:  </a:t>
            </a:r>
            <a:r>
              <a:rPr lang="en-US" dirty="0"/>
              <a:t>Install RTVS (</a:t>
            </a:r>
            <a:r>
              <a:rPr lang="en-US" dirty="0">
                <a:hlinkClick r:id="rId4"/>
              </a:rPr>
              <a:t>http://microsoft.github.io/RTVS-docs/installer.html</a:t>
            </a:r>
            <a:r>
              <a:rPr lang="en-US" dirty="0"/>
              <a:t>)</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sz="1800" i="1" kern="1200" dirty="0">
                <a:solidFill>
                  <a:schemeClr val="tx1"/>
                </a:solidFill>
                <a:latin typeface="Segoe UI Light" pitchFamily="34" charset="0"/>
                <a:ea typeface="+mn-ea"/>
                <a:cs typeface="+mn-cs"/>
              </a:rPr>
              <a:t>Optional: </a:t>
            </a:r>
            <a:r>
              <a:rPr lang="en-US" sz="1800" kern="1200" dirty="0">
                <a:solidFill>
                  <a:schemeClr val="tx1"/>
                </a:solidFill>
                <a:latin typeface="Segoe UI Light" pitchFamily="34" charset="0"/>
                <a:ea typeface="+mn-ea"/>
                <a:cs typeface="+mn-cs"/>
              </a:rPr>
              <a:t>Install </a:t>
            </a:r>
            <a:r>
              <a:rPr lang="en-US" sz="1800" kern="1200" dirty="0" err="1">
                <a:solidFill>
                  <a:schemeClr val="tx1"/>
                </a:solidFill>
                <a:latin typeface="Segoe UI Light" pitchFamily="34" charset="0"/>
                <a:ea typeface="+mn-ea"/>
                <a:cs typeface="+mn-cs"/>
              </a:rPr>
              <a:t>Rstudio</a:t>
            </a:r>
            <a:r>
              <a:rPr lang="en-US" dirty="0"/>
              <a:t> (</a:t>
            </a:r>
            <a:r>
              <a:rPr lang="en-US" dirty="0">
                <a:hlinkClick r:id="rId5"/>
              </a:rPr>
              <a:t>https://www.rstudio.com/products/rstudio/download2/</a:t>
            </a:r>
            <a:r>
              <a:rPr lang="en-US" dirty="0"/>
              <a:t>)</a:t>
            </a:r>
            <a:endParaRPr lang="en-US" sz="1800" kern="120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R in Visual Studio or </a:t>
            </a:r>
            <a:r>
              <a:rPr lang="en-US" sz="1800" kern="1200" dirty="0" err="1">
                <a:solidFill>
                  <a:schemeClr val="tx1"/>
                </a:solidFill>
                <a:latin typeface="Segoe UI Light" pitchFamily="34" charset="0"/>
                <a:ea typeface="+mn-ea"/>
                <a:cs typeface="+mn-cs"/>
              </a:rPr>
              <a:t>Rstudio</a:t>
            </a:r>
            <a:r>
              <a:rPr lang="en-US" sz="1800" kern="1200" baseline="0" dirty="0">
                <a:solidFill>
                  <a:schemeClr val="tx1"/>
                </a:solidFill>
                <a:latin typeface="Segoe UI Light" pitchFamily="34" charset="0"/>
                <a:ea typeface="+mn-ea"/>
                <a:cs typeface="+mn-cs"/>
              </a:rPr>
              <a:t> or Command line (</a:t>
            </a:r>
            <a:r>
              <a:rPr lang="pt-BR" sz="1800" kern="1200" baseline="0">
                <a:solidFill>
                  <a:schemeClr val="tx1"/>
                </a:solidFill>
                <a:latin typeface="Segoe UI Light" pitchFamily="34" charset="0"/>
                <a:ea typeface="+mn-ea"/>
                <a:cs typeface="+mn-cs"/>
              </a:rPr>
              <a:t>C:\Program Files\Microsoft SQL Server\MSSQL13.MSSQLSERVER\R_SERVICES\bin&gt;R.exe) </a:t>
            </a:r>
            <a:r>
              <a:rPr lang="en-US" sz="1800" kern="1200" dirty="0">
                <a:solidFill>
                  <a:schemeClr val="tx1"/>
                </a:solidFill>
                <a:latin typeface="Segoe UI Light" pitchFamily="34" charset="0"/>
                <a:ea typeface="+mn-ea"/>
                <a:cs typeface="+mn-cs"/>
              </a:rPr>
              <a:t>, and Run </a:t>
            </a:r>
            <a:r>
              <a:rPr lang="en-US" sz="1800" b="1" kern="1200" dirty="0" err="1">
                <a:solidFill>
                  <a:schemeClr val="tx1"/>
                </a:solidFill>
                <a:latin typeface="Segoe UI Light" pitchFamily="34" charset="0"/>
                <a:ea typeface="+mn-ea"/>
                <a:cs typeface="+mn-cs"/>
              </a:rPr>
              <a:t>Revo.version</a:t>
            </a:r>
            <a:r>
              <a:rPr lang="en-US" sz="1800" kern="1200" dirty="0">
                <a:solidFill>
                  <a:schemeClr val="tx1"/>
                </a:solidFill>
                <a:latin typeface="Segoe UI Light" pitchFamily="34" charset="0"/>
                <a:ea typeface="+mn-ea"/>
                <a:cs typeface="+mn-cs"/>
              </a:rPr>
              <a:t> to ascertain</a:t>
            </a:r>
            <a:r>
              <a:rPr lang="en-US" sz="1800" kern="1200" baseline="0" dirty="0">
                <a:solidFill>
                  <a:schemeClr val="tx1"/>
                </a:solidFill>
                <a:latin typeface="Segoe UI Light" pitchFamily="34" charset="0"/>
                <a:ea typeface="+mn-ea"/>
                <a:cs typeface="+mn-cs"/>
              </a:rPr>
              <a:t> MRS running</a:t>
            </a:r>
            <a:endParaRPr lang="en-US" sz="1800"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61084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a:t>
            </a:r>
            <a:r>
              <a:rPr lang="en-US" baseline="0" dirty="0"/>
              <a:t> </a:t>
            </a:r>
            <a:r>
              <a:rPr lang="en-US" baseline="0" dirty="0">
                <a:hlinkClick r:id="rId3"/>
              </a:rPr>
              <a:t>https://msdn.microsoft.com/en-us/microsoft-r/microsoft-r-getting-started</a:t>
            </a:r>
            <a:r>
              <a:rPr lang="en-US" baseline="0" dirty="0"/>
              <a:t>  </a:t>
            </a:r>
            <a:r>
              <a:rPr lang="en-US" dirty="0"/>
              <a:t>  </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Data Exploration and Modeling with</a:t>
            </a:r>
            <a:r>
              <a:rPr lang="en-US" baseline="0" dirty="0"/>
              <a:t> R: </a:t>
            </a:r>
            <a:r>
              <a:rPr lang="en-US" baseline="0" dirty="0">
                <a:hlinkClick r:id="rId4"/>
              </a:rPr>
              <a:t>https://msdn.microsoft.com/en-us/library/mt590947.aspx</a:t>
            </a:r>
            <a:r>
              <a:rPr lang="en-US" baseline="0" dirty="0"/>
              <a:t> </a:t>
            </a: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787390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Features and Tasks: </a:t>
            </a:r>
            <a:r>
              <a:rPr lang="en-US" dirty="0">
                <a:hlinkClick r:id="rId3"/>
              </a:rPr>
              <a:t>https://msdn.microsoft.com/en-us/library/mt590811.aspx</a:t>
            </a:r>
            <a:r>
              <a:rPr lang="en-US" dirty="0"/>
              <a:t>  </a:t>
            </a:r>
          </a:p>
          <a:p>
            <a:pPr marL="342900" indent="-342900">
              <a:buFont typeface="+mj-lt"/>
              <a:buAutoNum type="arabicPeriod"/>
            </a:pPr>
            <a:r>
              <a:rPr lang="en-US" dirty="0"/>
              <a:t>Differences in Features: </a:t>
            </a:r>
            <a:r>
              <a:rPr lang="en-US" dirty="0">
                <a:hlinkClick r:id="rId4"/>
              </a:rPr>
              <a:t>https://msdn.microsoft.com/en-us/library/mt721284.aspx</a:t>
            </a:r>
            <a:r>
              <a:rPr lang="en-US" dirty="0"/>
              <a:t>  </a:t>
            </a:r>
          </a:p>
          <a:p>
            <a:pPr marL="342900" indent="-342900">
              <a:buFont typeface="+mj-lt"/>
              <a:buAutoNum type="arabicPeriod"/>
            </a:pPr>
            <a:r>
              <a:rPr lang="en-US" dirty="0"/>
              <a:t>Installing</a:t>
            </a:r>
            <a:r>
              <a:rPr lang="en-US" baseline="0" dirty="0"/>
              <a:t> on VM’s: </a:t>
            </a:r>
            <a:r>
              <a:rPr lang="en-US" baseline="0" dirty="0">
                <a:hlinkClick r:id="rId5"/>
              </a:rPr>
              <a:t>https://msdn.microsoft.com/en-us/library/mt748179.aspx</a:t>
            </a:r>
            <a:r>
              <a:rPr lang="en-US" baseline="0" dirty="0"/>
              <a:t>  </a:t>
            </a:r>
          </a:p>
          <a:p>
            <a:pPr marL="342900" indent="-342900">
              <a:buFont typeface="+mj-lt"/>
              <a:buAutoNum type="arabicPeriod"/>
            </a:pPr>
            <a:r>
              <a:rPr lang="en-US" baseline="0" dirty="0"/>
              <a:t>Setting up R Services: </a:t>
            </a:r>
            <a:r>
              <a:rPr lang="en-US" baseline="0" dirty="0">
                <a:hlinkClick r:id="rId6"/>
              </a:rPr>
              <a:t>https://msdn.microsoft.com/en-us/library/mt696069.aspx</a:t>
            </a:r>
            <a:r>
              <a:rPr lang="en-US" baseline="0" dirty="0"/>
              <a:t>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272723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err="1"/>
              <a:t>DeployR</a:t>
            </a:r>
            <a:r>
              <a:rPr lang="en-US" dirty="0"/>
              <a:t> Workflow: </a:t>
            </a:r>
            <a:r>
              <a:rPr lang="en-US" dirty="0">
                <a:hlinkClick r:id="rId3"/>
              </a:rPr>
              <a:t>https://msdn.microsoft.com/en-us/microsoft-r/deployr-about</a:t>
            </a:r>
            <a:r>
              <a:rPr lang="en-US"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5480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Book and Series: </a:t>
            </a:r>
            <a:r>
              <a:rPr lang="en-US" sz="1800" dirty="0">
                <a:hlinkClick r:id="rId3"/>
              </a:rPr>
              <a:t>http://dacrook.com/introduction-to-microsoft-r-open/</a:t>
            </a:r>
            <a:r>
              <a:rPr lang="en-US" sz="1800" dirty="0"/>
              <a:t>  </a:t>
            </a:r>
          </a:p>
          <a:p>
            <a:pPr marL="228600" indent="-228600">
              <a:buFont typeface="+mj-lt"/>
              <a:buAutoNum type="arabicPeriod"/>
            </a:pPr>
            <a:r>
              <a:rPr lang="en-US" sz="1800" dirty="0"/>
              <a:t>Microsoft R Client: </a:t>
            </a:r>
            <a:r>
              <a:rPr lang="en-US" sz="1800" dirty="0">
                <a:hlinkClick r:id="rId4"/>
              </a:rPr>
              <a:t>https://msdn.microsoft.com/en-us/microsoft-r/index#mrc</a:t>
            </a:r>
            <a:r>
              <a:rPr lang="en-US" sz="1800" dirty="0"/>
              <a:t>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3139601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training: </a:t>
            </a:r>
            <a:r>
              <a:rPr lang="en-US" sz="1800" baseline="0" dirty="0">
                <a:hlinkClick r:id="rId3"/>
              </a:rPr>
              <a:t>https://msdn.microsoft.com/en-us/library/mt604845.aspx</a:t>
            </a:r>
            <a:r>
              <a:rPr lang="en-US" sz="1800" baseline="0" dirty="0"/>
              <a:t>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164541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5862" lvl="1" indent="-228600">
              <a:buFont typeface="+mj-lt"/>
              <a:buAutoNum type="arabicPeriod"/>
            </a:pPr>
            <a:r>
              <a:rPr lang="en-US" sz="1600" baseline="0" dirty="0"/>
              <a:t>Understand the R Language and where it is used</a:t>
            </a:r>
          </a:p>
          <a:p>
            <a:pPr marL="445862" lvl="1" indent="-228600">
              <a:buFont typeface="+mj-lt"/>
              <a:buAutoNum type="arabicPeriod"/>
            </a:pPr>
            <a:r>
              <a:rPr lang="en-US" sz="1600" baseline="0" dirty="0"/>
              <a:t>Understand the Microsoft R Platform and its capabilities</a:t>
            </a:r>
          </a:p>
          <a:p>
            <a:pPr marL="445862" lvl="1" indent="-228600">
              <a:buFont typeface="+mj-lt"/>
              <a:buAutoNum type="arabicPeriod"/>
            </a:pPr>
            <a:r>
              <a:rPr lang="en-US" sz="1600" baseline="0" dirty="0"/>
              <a:t>Set up and use the server and various client tools for a R environment</a:t>
            </a:r>
          </a:p>
          <a:p>
            <a:pPr marL="445862" lvl="1" indent="-228600">
              <a:buFont typeface="+mj-lt"/>
              <a:buAutoNum type="arabicPeriod"/>
            </a:pPr>
            <a:r>
              <a:rPr lang="en-US" sz="1600" baseline="0" dirty="0"/>
              <a:t>Know how to operationalize a SQL Server R Services environment</a:t>
            </a:r>
          </a:p>
          <a:p>
            <a:pPr marL="445862" lvl="1" indent="-228600">
              <a:buFont typeface="+mj-lt"/>
              <a:buAutoNum type="arabicPeriod"/>
            </a:pPr>
            <a:r>
              <a:rPr lang="en-US" sz="1600" baseline="0" dirty="0"/>
              <a:t>Use the Microsoft R capabilities in a solution</a:t>
            </a: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471980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a:t>
            </a:r>
            <a:r>
              <a:rPr lang="en-US" dirty="0">
                <a:hlinkClick r:id="rId3"/>
              </a:rPr>
              <a:t>https://msdn.microsoft.com/en-us/library/mt709082.aspx</a:t>
            </a:r>
            <a:r>
              <a:rPr lang="en-US" dirty="0"/>
              <a:t>  (with graphics)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35792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6010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a:t>
            </a:r>
            <a:r>
              <a:rPr lang="en-US" dirty="0">
                <a:hlinkClick r:id="rId3"/>
              </a:rPr>
              <a:t>https://msdn.microsoft.com/en-us/library/mt709082.aspx</a:t>
            </a:r>
            <a:r>
              <a:rPr lang="en-US" dirty="0"/>
              <a:t>  (with graphics)</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913659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Extended Events for SQL Server R Services: </a:t>
            </a:r>
            <a:r>
              <a:rPr lang="en-US" dirty="0">
                <a:hlinkClick r:id="rId3"/>
              </a:rPr>
              <a:t>https://msdn.microsoft.com/en-us/library/mt628054.aspx</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908526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Security Overview: </a:t>
            </a:r>
            <a:r>
              <a:rPr lang="en-US" dirty="0">
                <a:hlinkClick r:id="rId3"/>
              </a:rPr>
              <a:t>https://msdn.microsoft.com/en-us/library/mt709078.aspx</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517323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Managing and monitoring R Solutions</a:t>
            </a:r>
            <a:r>
              <a:rPr lang="en-US" baseline="0" dirty="0"/>
              <a:t> for SQL Server: </a:t>
            </a:r>
            <a:r>
              <a:rPr lang="en-US" baseline="0" dirty="0">
                <a:hlinkClick r:id="rId3"/>
              </a:rPr>
              <a:t>https://msdn.microsoft.com/en-us/library/mt590866.aspx</a:t>
            </a:r>
            <a:r>
              <a:rPr lang="en-US" baseline="0" dirty="0"/>
              <a:t>  </a:t>
            </a:r>
          </a:p>
          <a:p>
            <a:pPr marL="342900" indent="-342900">
              <a:buFont typeface="+mj-lt"/>
              <a:buAutoNum type="arabicPeriod"/>
            </a:pPr>
            <a:r>
              <a:rPr lang="en-US" baseline="0" dirty="0"/>
              <a:t>Upgrade and Installation: </a:t>
            </a:r>
            <a:r>
              <a:rPr lang="en-US" baseline="0" dirty="0">
                <a:hlinkClick r:id="rId4"/>
              </a:rPr>
              <a:t>https://msdn.microsoft.com/en-us/library/mt653951.aspx</a:t>
            </a:r>
            <a:r>
              <a:rPr lang="en-US" baseline="0" dirty="0"/>
              <a:t>  </a:t>
            </a:r>
          </a:p>
          <a:p>
            <a:pPr marL="342900" indent="-342900">
              <a:buFont typeface="+mj-lt"/>
              <a:buAutoNum type="arabicPeriod"/>
            </a:pPr>
            <a:r>
              <a:rPr lang="en-US" baseline="0" dirty="0"/>
              <a:t>Considerations: </a:t>
            </a:r>
            <a:r>
              <a:rPr lang="en-US" baseline="0" dirty="0">
                <a:hlinkClick r:id="rId5"/>
              </a:rPr>
              <a:t>https://msdn.microsoft.com/en-us/library/mt590540.aspx</a:t>
            </a:r>
            <a:r>
              <a:rPr lang="en-US" baseline="0" dirty="0"/>
              <a:t>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53015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a:t>
            </a:r>
            <a:r>
              <a:rPr lang="en-US" baseline="0" dirty="0"/>
              <a:t> </a:t>
            </a:r>
            <a:r>
              <a:rPr lang="en-US" baseline="0" dirty="0">
                <a:hlinkClick r:id="rId3"/>
              </a:rPr>
              <a:t>https://msdn.microsoft.com/en-us/microsoft-r/microsoft-r-getting-started</a:t>
            </a:r>
            <a:r>
              <a:rPr lang="en-US" baseline="0" dirty="0"/>
              <a:t>  </a:t>
            </a: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4895729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21432"/>
            <a:ext cx="6096000" cy="4453452"/>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 1: </a:t>
            </a:r>
            <a:r>
              <a:rPr lang="en-US" sz="1800" u="sng" kern="1200" dirty="0">
                <a:solidFill>
                  <a:schemeClr val="tx1"/>
                </a:solidFill>
                <a:effectLst/>
                <a:latin typeface="Segoe UI Light" pitchFamily="34" charset="0"/>
                <a:ea typeface="+mn-ea"/>
                <a:cs typeface="+mn-cs"/>
                <a:hlinkClick r:id="rId3"/>
              </a:rPr>
              <a:t>https://www.microsoft.com/en-us/sql-server/developer-get-started/r</a:t>
            </a:r>
            <a:r>
              <a:rPr lang="en-US" sz="1800" kern="1200" dirty="0">
                <a:solidFill>
                  <a:schemeClr val="tx1"/>
                </a:solidFill>
                <a:effectLst/>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 2: Open the </a:t>
            </a:r>
            <a:r>
              <a:rPr lang="en-US" sz="1800" b="1" kern="1200" dirty="0">
                <a:solidFill>
                  <a:schemeClr val="tx1"/>
                </a:solidFill>
                <a:latin typeface="Segoe UI Light" pitchFamily="34" charset="0"/>
                <a:ea typeface="+mn-ea"/>
                <a:cs typeface="+mn-cs"/>
              </a:rPr>
              <a:t>SQL Server R Services Lab </a:t>
            </a:r>
            <a:r>
              <a:rPr lang="en-US" sz="1800" kern="1200" dirty="0">
                <a:solidFill>
                  <a:schemeClr val="tx1"/>
                </a:solidFill>
                <a:latin typeface="Segoe UI Light" pitchFamily="34" charset="0"/>
                <a:ea typeface="+mn-ea"/>
                <a:cs typeface="+mn-cs"/>
              </a:rPr>
              <a:t>from your \Resources folder, follow the instructions you find there. Source Materials</a:t>
            </a:r>
            <a:r>
              <a:rPr lang="en-US" sz="1800" kern="1200" baseline="0" dirty="0">
                <a:solidFill>
                  <a:schemeClr val="tx1"/>
                </a:solidFill>
                <a:latin typeface="Segoe UI Light" pitchFamily="34" charset="0"/>
                <a:ea typeface="+mn-ea"/>
                <a:cs typeface="+mn-cs"/>
              </a:rPr>
              <a:t> are at: </a:t>
            </a:r>
            <a:r>
              <a:rPr lang="en-US" sz="1800" kern="1200" baseline="0" dirty="0">
                <a:solidFill>
                  <a:schemeClr val="tx1"/>
                </a:solidFill>
                <a:latin typeface="Segoe UI Light" pitchFamily="34" charset="0"/>
                <a:ea typeface="+mn-ea"/>
                <a:cs typeface="+mn-cs"/>
                <a:hlinkClick r:id="rId4"/>
              </a:rPr>
              <a:t>https://github.com/Microsoft/sql-server-samples/tree/master/samples/features/r-services/Telco%20Customer%20Churn</a:t>
            </a:r>
            <a:r>
              <a:rPr lang="en-US" sz="1800" kern="1200" baseline="0" dirty="0">
                <a:solidFill>
                  <a:schemeClr val="tx1"/>
                </a:solidFill>
                <a:latin typeface="Segoe UI Light" pitchFamily="34" charset="0"/>
                <a:ea typeface="+mn-ea"/>
                <a:cs typeface="+mn-cs"/>
              </a:rPr>
              <a:t>  </a:t>
            </a:r>
            <a:endParaRPr lang="en-US" sz="1800" kern="120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 3: Refer</a:t>
            </a:r>
            <a:r>
              <a:rPr lang="en-US" sz="1800" kern="1200" baseline="0" dirty="0">
                <a:solidFill>
                  <a:schemeClr val="tx1"/>
                </a:solidFill>
                <a:latin typeface="Segoe UI Light" pitchFamily="34" charset="0"/>
                <a:ea typeface="+mn-ea"/>
                <a:cs typeface="+mn-cs"/>
              </a:rPr>
              <a:t> to this link: </a:t>
            </a:r>
            <a:r>
              <a:rPr lang="en-US" sz="1800" kern="1200" baseline="0" dirty="0">
                <a:solidFill>
                  <a:schemeClr val="tx1"/>
                </a:solidFill>
                <a:latin typeface="Segoe UI Light" pitchFamily="34" charset="0"/>
                <a:ea typeface="+mn-ea"/>
                <a:cs typeface="+mn-cs"/>
                <a:hlinkClick r:id="rId5"/>
              </a:rPr>
              <a:t>https://gallery.cortanaintelligence.com/Tutorial/Predictive-Maintenance-Template-with-SQL-Server-R-Services-1</a:t>
            </a:r>
            <a:r>
              <a:rPr lang="en-US" sz="1800" kern="1200" baseline="0" dirty="0">
                <a:solidFill>
                  <a:schemeClr val="tx1"/>
                </a:solidFill>
                <a:latin typeface="Segoe UI Light" pitchFamily="34" charset="0"/>
                <a:ea typeface="+mn-ea"/>
                <a:cs typeface="+mn-cs"/>
              </a:rPr>
              <a:t>  and work through that example.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baseline="0" dirty="0">
                <a:solidFill>
                  <a:schemeClr val="tx1"/>
                </a:solidFill>
                <a:latin typeface="Segoe UI Light" pitchFamily="34" charset="0"/>
                <a:ea typeface="+mn-ea"/>
                <a:cs typeface="+mn-cs"/>
              </a:rPr>
              <a:t>Demand Forecasting Template: </a:t>
            </a:r>
            <a:r>
              <a:rPr lang="en-US" sz="1800" kern="1200" baseline="0" dirty="0">
                <a:solidFill>
                  <a:schemeClr val="tx1"/>
                </a:solidFill>
                <a:latin typeface="Segoe UI Light" pitchFamily="34" charset="0"/>
                <a:ea typeface="+mn-ea"/>
                <a:cs typeface="+mn-cs"/>
                <a:hlinkClick r:id="rId6"/>
              </a:rPr>
              <a:t>https://channel9.msdn.com/Blogs/Seth-Juarez/Energy-Demand-Forecasting-Template-with-SQL-Server-R-Services</a:t>
            </a:r>
            <a:r>
              <a:rPr lang="en-US" sz="1800" kern="1200" baseline="0" dirty="0">
                <a:solidFill>
                  <a:schemeClr val="tx1"/>
                </a:solidFill>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baseline="0" dirty="0">
                <a:solidFill>
                  <a:schemeClr val="tx1"/>
                </a:solidFill>
                <a:latin typeface="Segoe UI Light" pitchFamily="34" charset="0"/>
                <a:ea typeface="+mn-ea"/>
                <a:cs typeface="+mn-cs"/>
              </a:rPr>
              <a:t>More labs: </a:t>
            </a:r>
            <a:r>
              <a:rPr lang="en-US" sz="1800" kern="1200" baseline="0" dirty="0">
                <a:solidFill>
                  <a:schemeClr val="tx1"/>
                </a:solidFill>
                <a:latin typeface="Segoe UI Light" pitchFamily="34" charset="0"/>
                <a:ea typeface="+mn-ea"/>
                <a:cs typeface="+mn-cs"/>
                <a:hlinkClick r:id="rId7"/>
              </a:rPr>
              <a:t>https://github.com/Microsoft/SQL-Server-R-Services-Samples</a:t>
            </a:r>
            <a:r>
              <a:rPr lang="en-US" sz="1600" kern="1200" baseline="0" dirty="0">
                <a:solidFill>
                  <a:schemeClr val="tx1"/>
                </a:solidFill>
                <a:latin typeface="Segoe UI Light" pitchFamily="34" charset="0"/>
                <a:ea typeface="+mn-ea"/>
                <a:cs typeface="+mn-cs"/>
              </a:rPr>
              <a:t> </a:t>
            </a:r>
            <a:r>
              <a:rPr lang="en-US" sz="1800" kern="1200" baseline="0" dirty="0">
                <a:solidFill>
                  <a:schemeClr val="tx1"/>
                </a:solidFill>
                <a:latin typeface="Segoe UI Light" pitchFamily="34" charset="0"/>
                <a:ea typeface="+mn-ea"/>
                <a:cs typeface="+mn-cs"/>
              </a:rPr>
              <a:t> and </a:t>
            </a:r>
            <a:r>
              <a:rPr lang="en-US" sz="1800" kern="1200" baseline="0" dirty="0">
                <a:solidFill>
                  <a:schemeClr val="tx1"/>
                </a:solidFill>
                <a:latin typeface="Segoe UI Light" pitchFamily="34" charset="0"/>
                <a:ea typeface="+mn-ea"/>
                <a:cs typeface="+mn-cs"/>
                <a:hlinkClick r:id="rId8"/>
              </a:rPr>
              <a:t>https://gallery.cortanaintelligence.com/Collection/ML-Templates-with-SQL-Server-R-Services-1</a:t>
            </a:r>
            <a:r>
              <a:rPr lang="en-US" sz="1800" kern="1200" baseline="0" dirty="0">
                <a:solidFill>
                  <a:schemeClr val="tx1"/>
                </a:solidFill>
                <a:latin typeface="Segoe UI Light" pitchFamily="34" charset="0"/>
                <a:ea typeface="+mn-ea"/>
                <a:cs typeface="+mn-cs"/>
              </a:rPr>
              <a:t>  </a:t>
            </a:r>
            <a:endParaRPr lang="en-US" sz="1800"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06242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endParaRPr lang="en-US" dirty="0"/>
          </a:p>
          <a:p>
            <a:r>
              <a:rPr lang="en-US" dirty="0"/>
              <a:t>More resources: </a:t>
            </a:r>
          </a:p>
          <a:p>
            <a:r>
              <a:rPr lang="en-US" dirty="0">
                <a:hlinkClick r:id="rId3"/>
              </a:rPr>
              <a:t>https://msdn.microsoft.com/en-us/microsoft-r/microsoft-r-more-resources</a:t>
            </a:r>
            <a:r>
              <a:rPr lang="en-US" dirty="0"/>
              <a:t>  </a:t>
            </a: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4"/>
              </a:rPr>
              <a:t>Revolutions Blog</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rPr>
              <a:t>Microsoft R and </a:t>
            </a:r>
            <a:r>
              <a:rPr lang="en-US" sz="1800" b="0" i="0" u="none" strike="noStrike" kern="1200">
                <a:solidFill>
                  <a:schemeClr val="tx1"/>
                </a:solidFill>
                <a:effectLst/>
                <a:latin typeface="Segoe UI Light" pitchFamily="34" charset="0"/>
                <a:ea typeface="+mn-ea"/>
                <a:cs typeface="+mn-cs"/>
              </a:rPr>
              <a:t>SQL Server: https://www.r-bloggers.com/r-and-sql-server-articles/amp/ </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5"/>
              </a:rPr>
              <a:t>Blog:  Joseph</a:t>
            </a:r>
            <a:r>
              <a:rPr lang="en-US" sz="1800" b="0" i="0" u="none" strike="noStrike" kern="1200" baseline="0" dirty="0">
                <a:solidFill>
                  <a:schemeClr val="tx1"/>
                </a:solidFill>
                <a:effectLst/>
                <a:latin typeface="Segoe UI Light" pitchFamily="34" charset="0"/>
                <a:ea typeface="+mn-ea"/>
                <a:cs typeface="+mn-cs"/>
                <a:hlinkClick r:id="rId5"/>
              </a:rPr>
              <a:t> Sirosh, “Making R the Enterprise Standard…”</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6"/>
              </a:rPr>
              <a:t>Getting</a:t>
            </a:r>
            <a:r>
              <a:rPr lang="en-US" sz="1800" b="0" i="0" u="none" strike="noStrike" kern="1200" baseline="0" dirty="0">
                <a:solidFill>
                  <a:schemeClr val="tx1"/>
                </a:solidFill>
                <a:effectLst/>
                <a:latin typeface="Segoe UI Light" pitchFamily="34" charset="0"/>
                <a:ea typeface="+mn-ea"/>
                <a:cs typeface="+mn-cs"/>
                <a:hlinkClick r:id="rId6"/>
              </a:rPr>
              <a:t> Started with Microsoft R</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7"/>
              </a:rPr>
              <a:t>Diving In.. Data Analysis</a:t>
            </a:r>
            <a:r>
              <a:rPr lang="en-US" sz="1800" b="0" i="0" u="none" strike="noStrike" kern="1200" baseline="0" dirty="0">
                <a:solidFill>
                  <a:schemeClr val="tx1"/>
                </a:solidFill>
                <a:effectLst/>
                <a:latin typeface="Segoe UI Light" pitchFamily="34" charset="0"/>
                <a:ea typeface="+mn-ea"/>
                <a:cs typeface="+mn-cs"/>
                <a:hlinkClick r:id="rId7"/>
              </a:rPr>
              <a:t> in Microsoft R</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8"/>
              </a:rPr>
              <a:t>R Server Technology – Video</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9"/>
              </a:rPr>
              <a:t>R Tools for Visual Studio Sneak Peek</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10"/>
              </a:rPr>
              <a:t>R Tools</a:t>
            </a:r>
            <a:r>
              <a:rPr lang="en-US" sz="1800" b="0" i="0" u="none" strike="noStrike" kern="1200" baseline="0" dirty="0">
                <a:solidFill>
                  <a:schemeClr val="tx1"/>
                </a:solidFill>
                <a:effectLst/>
                <a:latin typeface="Segoe UI Light" pitchFamily="34" charset="0"/>
                <a:ea typeface="+mn-ea"/>
                <a:cs typeface="+mn-cs"/>
                <a:hlinkClick r:id="rId10"/>
              </a:rPr>
              <a:t> for Visual Studio Overview</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11"/>
              </a:rPr>
              <a:t>SQL R Services Overview – </a:t>
            </a:r>
            <a:r>
              <a:rPr lang="en-US" sz="1800" b="0" i="0" u="none" strike="noStrike" kern="1200" dirty="0" err="1">
                <a:solidFill>
                  <a:schemeClr val="tx1"/>
                </a:solidFill>
                <a:effectLst/>
                <a:latin typeface="Segoe UI Light" pitchFamily="34" charset="0"/>
                <a:ea typeface="+mn-ea"/>
                <a:cs typeface="+mn-cs"/>
                <a:hlinkClick r:id="rId11"/>
              </a:rPr>
              <a:t>Youtube</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12"/>
              </a:rPr>
              <a:t>SQL R Services Feature Overview - </a:t>
            </a:r>
            <a:r>
              <a:rPr lang="en-US" sz="1800" b="0" i="0" u="none" strike="noStrike" kern="1200" dirty="0" err="1">
                <a:solidFill>
                  <a:schemeClr val="tx1"/>
                </a:solidFill>
                <a:effectLst/>
                <a:latin typeface="Segoe UI Light" pitchFamily="34" charset="0"/>
                <a:ea typeface="+mn-ea"/>
                <a:cs typeface="+mn-cs"/>
                <a:hlinkClick r:id="rId12"/>
              </a:rPr>
              <a:t>Youtube</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13"/>
              </a:rPr>
              <a:t>SQL R Services Overview at Build</a:t>
            </a:r>
            <a:endParaRPr lang="en-US" sz="18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800" b="0" i="0" u="none" strike="noStrike" kern="1200" dirty="0">
                <a:solidFill>
                  <a:schemeClr val="tx1"/>
                </a:solidFill>
                <a:effectLst/>
                <a:latin typeface="Segoe UI Light" pitchFamily="34" charset="0"/>
                <a:ea typeface="+mn-ea"/>
                <a:cs typeface="+mn-cs"/>
                <a:hlinkClick r:id="rId14"/>
              </a:rPr>
              <a:t>SQL R Services Tutorial</a:t>
            </a:r>
            <a:endParaRPr lang="en-US" sz="1800" b="0" i="0" u="none" strike="noStrike" kern="1200" dirty="0">
              <a:solidFill>
                <a:schemeClr val="tx1"/>
              </a:solidFill>
              <a:effectLst/>
              <a:latin typeface="Segoe UI Light" pitchFamily="34" charset="0"/>
              <a:ea typeface="+mn-ea"/>
              <a:cs typeface="+mn-cs"/>
            </a:endParaRPr>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This process largely follows the CRISP-DM model: </a:t>
            </a:r>
            <a:r>
              <a:rPr lang="en-US" sz="1800" dirty="0">
                <a:hlinkClick r:id="rId3"/>
              </a:rPr>
              <a:t>http://www.sv-europe.com/crisp-dm-methodology/</a:t>
            </a:r>
            <a:r>
              <a:rPr lang="en-US" sz="1800" dirty="0"/>
              <a:t>  </a:t>
            </a:r>
          </a:p>
          <a:p>
            <a:pPr marL="228600" indent="-228600">
              <a:buFont typeface="+mj-lt"/>
              <a:buAutoNum type="arabicPeriod"/>
            </a:pPr>
            <a:r>
              <a:rPr lang="en-US" sz="1800" dirty="0"/>
              <a:t>It also references the Cortana Intelligence process: </a:t>
            </a:r>
            <a:r>
              <a:rPr lang="en-US" sz="1800" dirty="0">
                <a:hlinkClick r:id="rId4"/>
              </a:rPr>
              <a:t>https://azure.microsoft.com/en-us/documentation/articles/data-science-process-overview/</a:t>
            </a:r>
            <a:r>
              <a:rPr lang="en-US" sz="1800" dirty="0"/>
              <a:t>  </a:t>
            </a:r>
          </a:p>
          <a:p>
            <a:pPr marL="228600" indent="-228600">
              <a:buFont typeface="+mj-lt"/>
              <a:buAutoNum type="arabicPeriod"/>
            </a:pPr>
            <a:r>
              <a:rPr lang="en-US" sz="1800" dirty="0"/>
              <a:t>A complete process diagram</a:t>
            </a:r>
            <a:r>
              <a:rPr lang="en-US" sz="1800" baseline="0" dirty="0"/>
              <a:t> is here: </a:t>
            </a:r>
            <a:r>
              <a:rPr lang="en-US" sz="1800" dirty="0">
                <a:hlinkClick r:id="rId5"/>
              </a:rPr>
              <a:t>https://azure.microsoft.com/en-us/documentation/learning-paths/cortana-analytics-process/</a:t>
            </a:r>
            <a:r>
              <a:rPr lang="en-US" sz="1800" dirty="0"/>
              <a:t> </a:t>
            </a:r>
          </a:p>
          <a:p>
            <a:pPr marL="228600" indent="-228600">
              <a:buFont typeface="+mj-lt"/>
              <a:buAutoNum type="arabicPeriod"/>
            </a:pPr>
            <a:r>
              <a:rPr lang="en-US" sz="1800" dirty="0"/>
              <a:t>Some walkthrough’s of the various services: </a:t>
            </a:r>
            <a:r>
              <a:rPr lang="en-US" sz="1800" dirty="0">
                <a:hlinkClick r:id="rId6"/>
              </a:rPr>
              <a:t>https://azure.microsoft.com/en-us/documentation/articles/data-science-process-walkthroughs/</a:t>
            </a:r>
            <a:r>
              <a:rPr lang="en-US" sz="1800" dirty="0"/>
              <a:t>  </a:t>
            </a:r>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a:t>
            </a:r>
            <a:r>
              <a:rPr lang="en-US" sz="1800" baseline="0" dirty="0" err="1"/>
              <a:t>tio</a:t>
            </a:r>
            <a:r>
              <a:rPr lang="en-US" sz="1800" baseline="0" dirty="0"/>
              <a:t> management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Microsoft Azure – </a:t>
            </a:r>
            <a:r>
              <a:rPr lang="en-US" sz="1200" dirty="0">
                <a:hlinkClick r:id="rId3"/>
              </a:rPr>
              <a:t>http://microsoftazure.com</a:t>
            </a:r>
            <a:r>
              <a:rPr lang="en-US" sz="1200" dirty="0"/>
              <a:t>  Storage: </a:t>
            </a:r>
            <a:r>
              <a:rPr lang="en-US" sz="1200" dirty="0">
                <a:hlinkClick r:id="rId4"/>
              </a:rPr>
              <a:t>https://azure.microsoft.com/en-us/documentation/services/storage/</a:t>
            </a:r>
            <a:r>
              <a:rPr lang="en-US" sz="1200" dirty="0"/>
              <a:t>  </a:t>
            </a:r>
            <a:r>
              <a:rPr lang="en-US" sz="1200" b="1" dirty="0"/>
              <a:t>(Host It)</a:t>
            </a:r>
          </a:p>
          <a:p>
            <a:pPr marL="228600" indent="-228600">
              <a:buFont typeface="+mj-lt"/>
              <a:buAutoNum type="arabicPeriod"/>
            </a:pPr>
            <a:r>
              <a:rPr lang="en-US" sz="1200" dirty="0"/>
              <a:t>Azure Data Catalog: </a:t>
            </a:r>
            <a:r>
              <a:rPr lang="en-US" sz="1200" dirty="0">
                <a:hlinkClick r:id="rId5"/>
              </a:rPr>
              <a:t>http://azure.microsoft.com/en-us/services/data-catalog</a:t>
            </a:r>
            <a:r>
              <a:rPr lang="en-US" sz="1200" dirty="0"/>
              <a:t>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a:t>
            </a:r>
            <a:r>
              <a:rPr lang="en-US" sz="1200" dirty="0">
                <a:hlinkClick r:id="rId6"/>
              </a:rPr>
              <a:t>http://azure.microsoft.com/en-us/services/data-factory/</a:t>
            </a:r>
            <a:r>
              <a:rPr lang="en-US" sz="1200" dirty="0"/>
              <a:t>   </a:t>
            </a:r>
            <a:r>
              <a:rPr lang="en-US" sz="1200" b="1" dirty="0"/>
              <a:t>(Move It)</a:t>
            </a:r>
          </a:p>
          <a:p>
            <a:pPr marL="228600" indent="-228600">
              <a:buFont typeface="+mj-lt"/>
              <a:buAutoNum type="arabicPeriod"/>
            </a:pPr>
            <a:r>
              <a:rPr lang="en-US" sz="1200" dirty="0"/>
              <a:t>Azure Event Hubs: </a:t>
            </a:r>
            <a:r>
              <a:rPr lang="en-US" sz="1200" dirty="0">
                <a:hlinkClick r:id="rId7"/>
              </a:rPr>
              <a:t>http://azure.microsoft.com/en-us/services/event-hubs/</a:t>
            </a:r>
            <a:r>
              <a:rPr lang="en-US" sz="1200" dirty="0"/>
              <a:t>  </a:t>
            </a:r>
            <a:r>
              <a:rPr lang="en-US" sz="1200" b="1" dirty="0"/>
              <a:t>(Bring It)</a:t>
            </a:r>
          </a:p>
          <a:p>
            <a:pPr marL="228600" indent="-228600">
              <a:buFont typeface="+mj-lt"/>
              <a:buAutoNum type="arabicPeriod"/>
            </a:pPr>
            <a:r>
              <a:rPr lang="en-US" sz="1200" dirty="0"/>
              <a:t>Azure Data Lake: </a:t>
            </a:r>
            <a:r>
              <a:rPr lang="en-US" sz="1200" dirty="0">
                <a:hlinkClick r:id="rId8"/>
              </a:rPr>
              <a:t>http://azure.microsoft.com/en-us/campaigns/data-lake/</a:t>
            </a:r>
            <a:r>
              <a:rPr lang="en-US" sz="1200" dirty="0"/>
              <a:t>  </a:t>
            </a:r>
            <a:r>
              <a:rPr lang="en-US" sz="1200" b="1" dirty="0"/>
              <a:t>(Store It)</a:t>
            </a:r>
          </a:p>
          <a:p>
            <a:pPr marL="228600" indent="-228600">
              <a:buFont typeface="+mj-lt"/>
              <a:buAutoNum type="arabicPeriod"/>
            </a:pPr>
            <a:r>
              <a:rPr lang="en-US" sz="1200" dirty="0"/>
              <a:t>Azure </a:t>
            </a:r>
            <a:r>
              <a:rPr lang="en-US" sz="1200" dirty="0" err="1"/>
              <a:t>DocumentDB</a:t>
            </a:r>
            <a:r>
              <a:rPr lang="en-US" sz="1200" dirty="0"/>
              <a:t>: </a:t>
            </a:r>
            <a:r>
              <a:rPr lang="en-US" sz="1200" dirty="0">
                <a:hlinkClick r:id="rId9"/>
              </a:rPr>
              <a:t>https://azure.microsoft.com/en-us/services/documentdb/</a:t>
            </a:r>
            <a:r>
              <a:rPr lang="en-US" sz="1200" dirty="0"/>
              <a:t> , Azure SQL Data Warehouse: </a:t>
            </a:r>
            <a:r>
              <a:rPr lang="en-US" sz="1200" dirty="0">
                <a:hlinkClick r:id="rId10"/>
              </a:rPr>
              <a:t>http://azure.microsoft.com/en-us/services/sql-data-warehouse/</a:t>
            </a:r>
            <a:r>
              <a:rPr lang="en-US" sz="1200" dirty="0"/>
              <a:t>  </a:t>
            </a:r>
            <a:r>
              <a:rPr lang="en-US" sz="1200" b="1" dirty="0"/>
              <a:t>(Relate It)</a:t>
            </a:r>
          </a:p>
          <a:p>
            <a:pPr marL="228600" indent="-228600">
              <a:buFont typeface="+mj-lt"/>
              <a:buAutoNum type="arabicPeriod"/>
            </a:pPr>
            <a:r>
              <a:rPr lang="en-US" sz="1200" dirty="0"/>
              <a:t>Azure Machine Learning: </a:t>
            </a:r>
            <a:r>
              <a:rPr lang="en-US" sz="1200" dirty="0">
                <a:hlinkClick r:id="rId11"/>
              </a:rPr>
              <a:t>http://azure.microsoft.com/en-us/services/machine-learning/</a:t>
            </a:r>
            <a:r>
              <a:rPr lang="en-US" sz="1200" dirty="0"/>
              <a:t>  </a:t>
            </a:r>
            <a:r>
              <a:rPr lang="en-US" sz="1200" b="1" dirty="0"/>
              <a:t>(Learn It)</a:t>
            </a:r>
          </a:p>
          <a:p>
            <a:pPr marL="228600" indent="-228600">
              <a:buFont typeface="+mj-lt"/>
              <a:buAutoNum type="arabicPeriod"/>
            </a:pPr>
            <a:r>
              <a:rPr lang="en-US" sz="1200" dirty="0"/>
              <a:t>Azure HDInsight: </a:t>
            </a:r>
            <a:r>
              <a:rPr lang="en-US" sz="1200" dirty="0">
                <a:hlinkClick r:id="rId12"/>
              </a:rPr>
              <a:t>http://azure.microsoft.com/en-us/services/hdinsight/</a:t>
            </a:r>
            <a:r>
              <a:rPr lang="en-US" sz="1200" dirty="0"/>
              <a:t>  </a:t>
            </a:r>
            <a:r>
              <a:rPr lang="en-US" sz="1200" b="1" dirty="0"/>
              <a:t>(Scale It)</a:t>
            </a:r>
          </a:p>
          <a:p>
            <a:pPr marL="228600" indent="-228600">
              <a:buFont typeface="+mj-lt"/>
              <a:buAutoNum type="arabicPeriod"/>
            </a:pPr>
            <a:r>
              <a:rPr lang="en-US" sz="1200" dirty="0"/>
              <a:t>Azure Stream Analytics: </a:t>
            </a:r>
            <a:r>
              <a:rPr lang="en-US" sz="1200" dirty="0">
                <a:hlinkClick r:id="rId13"/>
              </a:rPr>
              <a:t>http://azure.microsoft.com/en-us/services/stream-analytics/</a:t>
            </a:r>
            <a:r>
              <a:rPr lang="en-US" sz="1200" dirty="0"/>
              <a:t>  </a:t>
            </a:r>
            <a:r>
              <a:rPr lang="en-US" sz="1200" b="1" dirty="0"/>
              <a:t>(Stream It) </a:t>
            </a:r>
          </a:p>
          <a:p>
            <a:pPr marL="228600" indent="-228600">
              <a:buFont typeface="+mj-lt"/>
              <a:buAutoNum type="arabicPeriod"/>
            </a:pPr>
            <a:r>
              <a:rPr lang="en-US" sz="1200" dirty="0"/>
              <a:t>Power BI: </a:t>
            </a:r>
            <a:r>
              <a:rPr lang="en-US" sz="1200" dirty="0">
                <a:hlinkClick r:id="rId14"/>
              </a:rPr>
              <a:t>https://powerbi.microsoft.com/</a:t>
            </a:r>
            <a:r>
              <a:rPr lang="en-US" sz="1200" dirty="0"/>
              <a:t>  </a:t>
            </a:r>
            <a:r>
              <a:rPr lang="en-US" sz="1200" b="1" dirty="0"/>
              <a:t>(See It)</a:t>
            </a:r>
          </a:p>
          <a:p>
            <a:pPr marL="228600" indent="-228600">
              <a:buFont typeface="+mj-lt"/>
              <a:buAutoNum type="arabicPeriod"/>
            </a:pPr>
            <a:r>
              <a:rPr lang="en-US" sz="1200" dirty="0"/>
              <a:t>Cortana: </a:t>
            </a:r>
            <a:r>
              <a:rPr lang="en-US" sz="1200" dirty="0">
                <a:hlinkClick r:id="rId15"/>
              </a:rPr>
              <a:t>http://blogs.windows.com/buildingapps/2014/09/23/cortana-integration-and-speech-recognition-new-code-samples/</a:t>
            </a:r>
            <a:r>
              <a:rPr lang="en-US" sz="1200" dirty="0"/>
              <a:t>  and </a:t>
            </a:r>
            <a:r>
              <a:rPr lang="en-US" sz="1200" dirty="0">
                <a:hlinkClick r:id="rId16"/>
              </a:rPr>
              <a:t>https://blogs.windows.com/buildingapps/2015/08/25/using-cortana-to-interact-with-your-customers-10-by-10/</a:t>
            </a:r>
            <a:r>
              <a:rPr lang="en-US" sz="1200" dirty="0"/>
              <a:t> and </a:t>
            </a:r>
            <a:r>
              <a:rPr lang="en-US" sz="1200" dirty="0">
                <a:hlinkClick r:id="rId17"/>
              </a:rPr>
              <a:t>https://developer.microsoft.com/en-us/Cortana</a:t>
            </a:r>
            <a:r>
              <a:rPr lang="en-US" sz="1200" dirty="0"/>
              <a:t>   </a:t>
            </a:r>
            <a:r>
              <a:rPr lang="en-US" sz="1200" b="1" dirty="0"/>
              <a:t>(Say It)</a:t>
            </a:r>
            <a:endParaRPr lang="en-US" sz="1200" b="0" dirty="0"/>
          </a:p>
          <a:p>
            <a:pPr marL="228600" indent="-228600">
              <a:buFont typeface="+mj-lt"/>
              <a:buAutoNum type="arabicPeriod"/>
            </a:pPr>
            <a:r>
              <a:rPr lang="en-US" sz="1200" b="0" dirty="0"/>
              <a:t>Cognitive Services: </a:t>
            </a:r>
            <a:r>
              <a:rPr lang="en-US" sz="1200" b="0" dirty="0">
                <a:hlinkClick r:id="rId18"/>
              </a:rPr>
              <a:t>https://www.microsoft.com/cognitive-services</a:t>
            </a:r>
            <a:r>
              <a:rPr lang="en-US" sz="1200" b="0" dirty="0"/>
              <a:t>  </a:t>
            </a:r>
          </a:p>
          <a:p>
            <a:pPr marL="228600" indent="-228600">
              <a:buFont typeface="+mj-lt"/>
              <a:buAutoNum type="arabicPeriod"/>
            </a:pPr>
            <a:r>
              <a:rPr lang="en-US" sz="1200" b="0" dirty="0"/>
              <a:t>Bot Framework: </a:t>
            </a:r>
            <a:r>
              <a:rPr lang="en-US" sz="1200" b="0" dirty="0">
                <a:hlinkClick r:id="rId19"/>
              </a:rPr>
              <a:t>https://dev.botframework.com/</a:t>
            </a:r>
            <a:r>
              <a:rPr lang="en-US" sz="1200" b="0" dirty="0"/>
              <a:t>  </a:t>
            </a:r>
          </a:p>
          <a:p>
            <a:pPr marL="228600" indent="-228600">
              <a:buFont typeface="+mj-lt"/>
              <a:buAutoNum type="arabicPeriod"/>
            </a:pPr>
            <a:r>
              <a:rPr lang="en-US" sz="1200" dirty="0"/>
              <a:t>All of the components within the suite: </a:t>
            </a:r>
            <a:r>
              <a:rPr lang="en-US" sz="1200" dirty="0">
                <a:hlinkClick r:id="rId20"/>
              </a:rPr>
              <a:t>https://www.microsoft.com/en-us/server-cloud/cortana-intelligence-suite/what-is-cortana-intelligence.aspx</a:t>
            </a:r>
            <a:r>
              <a:rPr lang="en-US" sz="1200" dirty="0"/>
              <a:t>  </a:t>
            </a:r>
          </a:p>
          <a:p>
            <a:pPr marL="228600" indent="-228600">
              <a:buFont typeface="+mj-lt"/>
              <a:buAutoNum type="arabicPeriod"/>
            </a:pPr>
            <a:r>
              <a:rPr lang="en-US" sz="1200" dirty="0"/>
              <a:t>What can I do with it? </a:t>
            </a:r>
            <a:r>
              <a:rPr lang="en-US" sz="1200" dirty="0">
                <a:hlinkClick r:id="rId21"/>
              </a:rPr>
              <a:t>https://gallery.cortanaintelligence.com/</a:t>
            </a:r>
            <a:r>
              <a:rPr lang="en-US" sz="1200" dirty="0"/>
              <a:t>  </a:t>
            </a:r>
          </a:p>
          <a:p>
            <a:pPr marL="228600" indent="-228600">
              <a:buFont typeface="+mj-lt"/>
              <a:buAutoNum type="arabicPeriod"/>
            </a:pPr>
            <a:r>
              <a:rPr lang="en-US" sz="1200" dirty="0"/>
              <a:t>Getting</a:t>
            </a:r>
            <a:r>
              <a:rPr lang="en-US" sz="1200" baseline="0" dirty="0"/>
              <a:t> Started Quickly: </a:t>
            </a:r>
            <a:r>
              <a:rPr lang="en-US" sz="1200" baseline="0" dirty="0">
                <a:hlinkClick r:id="rId22"/>
              </a:rPr>
              <a:t>https://caqs.azure.net/#gallery</a:t>
            </a:r>
            <a:r>
              <a:rPr lang="en-US" sz="1200" baseline="0" dirty="0"/>
              <a:t>  </a:t>
            </a:r>
            <a:endParaRPr lang="en-US" sz="1200" dirty="0"/>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a:t>
            </a:r>
            <a:r>
              <a:rPr lang="en-US" dirty="0">
                <a:hlinkClick r:id="rId3"/>
              </a:rPr>
              <a:t>https://mran.revolutionanalytics.com/documents/what-is-r/</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2393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000" dirty="0"/>
              <a:t>R In </a:t>
            </a:r>
            <a:r>
              <a:rPr lang="en-US" sz="2000" dirty="0" err="1"/>
              <a:t>Youtube</a:t>
            </a:r>
            <a:r>
              <a:rPr lang="en-US" sz="2000" dirty="0"/>
              <a:t>: </a:t>
            </a:r>
            <a:r>
              <a:rPr lang="en-US" sz="2000" dirty="0">
                <a:hlinkClick r:id="rId3"/>
              </a:rPr>
              <a:t>https://www.youtube.com/user/thelearnr</a:t>
            </a:r>
            <a:r>
              <a:rPr lang="en-US" sz="2000" dirty="0"/>
              <a:t>  </a:t>
            </a:r>
          </a:p>
          <a:p>
            <a:pPr marL="228600" indent="-228600">
              <a:buFont typeface="+mj-lt"/>
              <a:buAutoNum type="arabicPeriod"/>
            </a:pPr>
            <a:r>
              <a:rPr lang="en-US" sz="2000" dirty="0"/>
              <a:t>R Links: </a:t>
            </a:r>
            <a:r>
              <a:rPr lang="en-US" sz="2000" dirty="0">
                <a:hlinkClick r:id="rId4"/>
              </a:rPr>
              <a:t>http://www.datasciencecentral.com/m/discussion?id=6448529%3ATopic%3A280135</a:t>
            </a:r>
            <a:endParaRPr lang="en-US" sz="2000" dirty="0"/>
          </a:p>
          <a:p>
            <a:pPr marL="228600" indent="-228600">
              <a:buFont typeface="+mj-lt"/>
              <a:buAutoNum type="arabicPeriod"/>
            </a:pPr>
            <a:r>
              <a:rPr lang="en-US" sz="2000" dirty="0"/>
              <a:t>R resources: </a:t>
            </a:r>
            <a:r>
              <a:rPr lang="en-US" sz="2000" dirty="0">
                <a:hlinkClick r:id="rId5"/>
              </a:rPr>
              <a:t>https://msdn.microsoft.com/en-us/microsoft-r/microsoft-r-more-resources</a:t>
            </a:r>
            <a:r>
              <a:rPr lang="en-US" sz="2000" dirty="0"/>
              <a:t>   </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30252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9278408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52C2B-7042-40BF-8872-17B0983F4A66}" type="datetimeFigureOut">
              <a:rPr lang="en-US" smtClean="0"/>
              <a:t>3/8/2017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685594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3/8/2017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18173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3C52C2B-7042-40BF-8872-17B0983F4A66}" type="datetimeFigureOut">
              <a:rPr lang="en-US" smtClean="0"/>
              <a:t>3/8/2017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790989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994745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91134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16754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b="0">
                <a:solidFill>
                  <a:schemeClr val="tx1"/>
                </a:solidFill>
              </a:defRPr>
            </a:lvl1pPr>
          </a:lstStyle>
          <a:p>
            <a:r>
              <a:rPr lang="en-US"/>
              <a:t>Click to edit Master title style</a:t>
            </a:r>
          </a:p>
        </p:txBody>
      </p:sp>
      <p:sp>
        <p:nvSpPr>
          <p:cNvPr id="3" name="Subtitle 2"/>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Tree>
    <p:extLst>
      <p:ext uri="{BB962C8B-B14F-4D97-AF65-F5344CB8AC3E}">
        <p14:creationId xmlns:p14="http://schemas.microsoft.com/office/powerpoint/2010/main" val="56777614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6550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96010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84001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20009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0575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58118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2155836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9488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783235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sp>
        <p:nvSpPr>
          <p:cNvPr id="10" name="TextBox 9"/>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0296" y="233151"/>
            <a:ext cx="1986146" cy="730297"/>
          </a:xfrm>
          <a:prstGeom prst="rect">
            <a:avLst/>
          </a:prstGeom>
        </p:spPr>
      </p:pic>
      <p:sp>
        <p:nvSpPr>
          <p:cNvPr id="15" name="TextBox 14"/>
          <p:cNvSpPr txBox="1"/>
          <p:nvPr/>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
        <p:nvSpPr>
          <p:cNvPr id="14" name="TextBox 13"/>
          <p:cNvSpPr txBox="1"/>
          <p:nvPr userDrawn="1"/>
        </p:nvSpPr>
        <p:spPr>
          <a:xfrm>
            <a:off x="7772797" y="388585"/>
            <a:ext cx="3886398" cy="1942924"/>
          </a:xfrm>
          <a:prstGeom prst="rect">
            <a:avLst/>
          </a:prstGeom>
        </p:spPr>
        <p:txBody>
          <a:bodyPr vert="horz" wrap="square" lIns="110987" tIns="55494" rIns="110987" bIns="55494" rtlCol="0" anchor="ctr">
            <a:normAutofit/>
          </a:bodyPr>
          <a:lstStyle/>
          <a:p>
            <a:pPr defTabSz="1109758"/>
            <a:r>
              <a:rPr lang="en-US" sz="204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435" y="202306"/>
            <a:ext cx="1986146" cy="730297"/>
          </a:xfrm>
          <a:prstGeom prst="rect">
            <a:avLst/>
          </a:prstGeom>
        </p:spPr>
      </p:pic>
    </p:spTree>
    <p:extLst>
      <p:ext uri="{BB962C8B-B14F-4D97-AF65-F5344CB8AC3E}">
        <p14:creationId xmlns:p14="http://schemas.microsoft.com/office/powerpoint/2010/main" val="150349392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37160" rIns="137160" bIns="137160" rtlCol="0" anchor="t" anchorCtr="0">
            <a:normAutofit/>
          </a:bodyPr>
          <a:lstStyle>
            <a:lvl1pPr>
              <a:defRPr lang="en-US" sz="4488" spc="-100"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137160" rIns="137160" bIns="137160">
            <a:noAutofit/>
          </a:bodyPr>
          <a:lstStyle>
            <a:lvl1pPr marL="0" indent="0">
              <a:spcBef>
                <a:spcPts val="0"/>
              </a:spcBef>
              <a:buNone/>
              <a:defRPr sz="2040">
                <a:solidFill>
                  <a:schemeClr val="bg1"/>
                </a:solidFill>
              </a:defRPr>
            </a:lvl1pPr>
            <a:lvl2pPr marL="287279" indent="0">
              <a:buNone/>
              <a:defRPr sz="2040">
                <a:solidFill>
                  <a:schemeClr val="bg1"/>
                </a:solidFill>
              </a:defRPr>
            </a:lvl2pPr>
            <a:lvl3pPr marL="600187" indent="0">
              <a:buNone/>
              <a:defRPr sz="2040">
                <a:solidFill>
                  <a:schemeClr val="bg1"/>
                </a:solidFill>
              </a:defRPr>
            </a:lvl3pPr>
            <a:lvl4pPr marL="887466" indent="0">
              <a:buNone/>
              <a:defRPr sz="2040">
                <a:solidFill>
                  <a:schemeClr val="bg1"/>
                </a:solidFill>
              </a:defRPr>
            </a:lvl4pPr>
            <a:lvl5pPr marL="1127540" indent="0">
              <a:buNone/>
              <a:defRPr sz="204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784" y="204776"/>
            <a:ext cx="1986143" cy="730297"/>
          </a:xfrm>
          <a:prstGeom prst="rect">
            <a:avLst/>
          </a:prstGeom>
        </p:spPr>
      </p:pic>
    </p:spTree>
    <p:extLst>
      <p:ext uri="{BB962C8B-B14F-4D97-AF65-F5344CB8AC3E}">
        <p14:creationId xmlns:p14="http://schemas.microsoft.com/office/powerpoint/2010/main" val="2839534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27102451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109758"/>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31494110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7279" indent="0">
              <a:buNone/>
              <a:defRPr>
                <a:solidFill>
                  <a:schemeClr val="tx1"/>
                </a:solidFill>
                <a:latin typeface="Courier New" pitchFamily="49" charset="0"/>
                <a:cs typeface="Courier New" pitchFamily="49" charset="0"/>
              </a:defRPr>
            </a:lvl2pPr>
            <a:lvl3pPr marL="600187" indent="0">
              <a:buNone/>
              <a:defRPr>
                <a:solidFill>
                  <a:schemeClr val="tx1"/>
                </a:solidFill>
                <a:latin typeface="Courier New" pitchFamily="49" charset="0"/>
                <a:cs typeface="Courier New" pitchFamily="49" charset="0"/>
              </a:defRPr>
            </a:lvl3pPr>
            <a:lvl4pPr marL="887466" indent="0">
              <a:buNone/>
              <a:defRPr>
                <a:solidFill>
                  <a:schemeClr val="tx1"/>
                </a:solidFill>
                <a:latin typeface="Courier New" pitchFamily="49" charset="0"/>
                <a:cs typeface="Courier New" pitchFamily="49" charset="0"/>
              </a:defRPr>
            </a:lvl4pPr>
            <a:lvl5pPr marL="1127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401802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1"/>
      </p:bgRef>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4639" y="6292889"/>
            <a:ext cx="11856403"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152408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6"/>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7" y="3954464"/>
            <a:ext cx="10262765" cy="18743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33311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79" y="1165755"/>
            <a:ext cx="10262763" cy="2788709"/>
          </a:xfrm>
          <a:noFill/>
        </p:spPr>
        <p:txBody>
          <a:bodyPr lIns="137160" tIns="137160" rIns="137160" bIns="137160" anchor="t" anchorCtr="0"/>
          <a:lstStyle>
            <a:lvl1pPr>
              <a:defRPr sz="7241" spc="-100"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856"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3879"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33657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967503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chemeClr val="tx1"/>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2464270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59"/>
            <a:ext cx="12128721" cy="1859279"/>
          </a:xfrm>
          <a:noFill/>
        </p:spPr>
        <p:txBody>
          <a:bodyPr lIns="137160" tIns="137160" rIns="137160" bIns="137160" anchor="t" anchorCtr="0"/>
          <a:lstStyle>
            <a:lvl1pPr>
              <a:defRPr sz="8771" spc="-100"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3877" y="3963564"/>
            <a:ext cx="6530850" cy="2642376"/>
          </a:xfrm>
          <a:prstGeom prst="rect">
            <a:avLst/>
          </a:prstGeom>
        </p:spPr>
        <p:txBody>
          <a:bodyPr lIns="137160" tIns="137160" rIns="137160" bIns="137160">
            <a:noAutofit/>
          </a:bodyPr>
          <a:lstStyle>
            <a:lvl1pPr marL="194218" indent="-194218">
              <a:lnSpc>
                <a:spcPct val="80000"/>
              </a:lnSpc>
              <a:buNone/>
              <a:defRPr lang="en-US" sz="2040" kern="1200" dirty="0">
                <a:solidFill>
                  <a:srgbClr val="000000"/>
                </a:solidFill>
                <a:latin typeface="Segoe UI" pitchFamily="34" charset="0"/>
                <a:ea typeface="Segoe UI" pitchFamily="34" charset="0"/>
                <a:cs typeface="Segoe UI" pitchFamily="34" charset="0"/>
              </a:defRPr>
            </a:lvl1pPr>
          </a:lstStyle>
          <a:p>
            <a:pPr marL="0" lvl="0" indent="0" algn="l" defTabSz="1109758"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36468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6836888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3C52C2B-7042-40BF-8872-17B0983F4A66}" type="datetimeFigureOut">
              <a:rPr lang="en-US" smtClean="0"/>
              <a:t>3/8/2017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487823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3/8/2017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58715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52C2B-7042-40BF-8872-17B0983F4A66}" type="datetimeFigureOut">
              <a:rPr lang="en-US" smtClean="0"/>
              <a:t>3/8/2017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349199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52C2B-7042-40BF-8872-17B0983F4A66}" type="datetimeFigureOut">
              <a:rPr lang="en-US" smtClean="0"/>
              <a:t>3/8/2017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6014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52C2B-7042-40BF-8872-17B0983F4A66}" type="datetimeFigureOut">
              <a:rPr lang="en-US" smtClean="0"/>
              <a:t>3/8/2017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958088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C52C2B-7042-40BF-8872-17B0983F4A66}" type="datetimeFigureOut">
              <a:rPr lang="en-US" smtClean="0"/>
              <a:t>3/8/2017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1106632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vmlDrawing" Target="../drawings/vmlDrawing1.v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image" Target="../media/image1.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oleObject" Target="../embeddings/oleObject2.bin"/><Relationship Id="rId2" Type="http://schemas.openxmlformats.org/officeDocument/2006/relationships/slideLayout" Target="../slideLayouts/slideLayout26.xml"/><Relationship Id="rId16" Type="http://schemas.openxmlformats.org/officeDocument/2006/relationships/tags" Target="../tags/tag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vmlDrawing" Target="../drawings/vmlDrawing2.v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7" name="Object 6" hidden="1"/>
          <p:cNvGraphicFramePr>
            <a:graphicFrameLocks noChangeAspect="1"/>
          </p:cNvGraphicFramePr>
          <p:nvPr userDrawn="1">
            <p:custDataLst>
              <p:tags r:id="rId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7" imgW="383" imgH="384" progId="TCLayout.ActiveDocument.1">
                  <p:embed/>
                </p:oleObj>
              </mc:Choice>
              <mc:Fallback>
                <p:oleObj name="think-cell Slide" r:id="rId7" imgW="383" imgH="384" progId="TCLayout.ActiveDocument.1">
                  <p:embed/>
                  <p:pic>
                    <p:nvPicPr>
                      <p:cNvPr id="7" name="Object 6" hidden="1"/>
                      <p:cNvPicPr/>
                      <p:nvPr/>
                    </p:nvPicPr>
                    <p:blipFill>
                      <a:blip r:embed="rId8"/>
                      <a:stretch>
                        <a:fillRect/>
                      </a:stretch>
                    </p:blipFill>
                    <p:spPr>
                      <a:xfrm>
                        <a:off x="1621" y="1621"/>
                        <a:ext cx="1619" cy="1619"/>
                      </a:xfrm>
                      <a:prstGeom prst="rect">
                        <a:avLst/>
                      </a:prstGeom>
                    </p:spPr>
                  </p:pic>
                </p:oleObj>
              </mc:Fallback>
            </mc:AlternateContent>
          </a:graphicData>
        </a:graphic>
      </p:graphicFrame>
    </p:spTree>
    <p:extLst>
      <p:ext uri="{BB962C8B-B14F-4D97-AF65-F5344CB8AC3E}">
        <p14:creationId xmlns:p14="http://schemas.microsoft.com/office/powerpoint/2010/main" val="2316870018"/>
      </p:ext>
    </p:extLst>
  </p:cSld>
  <p:clrMap bg1="lt1" tx1="dk1" bg2="lt2" tx2="dk2" accent1="accent1" accent2="accent2" accent3="accent3" accent4="accent4" accent5="accent5" accent6="accent6" hlink="hlink" folHlink="folHlink"/>
  <p:sldLayoutIdLst>
    <p:sldLayoutId id="2147484487" r:id="rId1"/>
    <p:sldLayoutId id="2147484493" r:id="rId2"/>
    <p:sldLayoutId id="2147484498" r:id="rId3"/>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3C52C2B-7042-40BF-8872-17B0983F4A66}" type="datetimeFigureOut">
              <a:rPr lang="en-US" smtClean="0"/>
              <a:t>3/8/2017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5E599B2-8D78-41B7-BDF2-E3ADBE2383B9}" type="slidenum">
              <a:rPr lang="en-US" smtClean="0"/>
              <a:t>‹#›</a:t>
            </a:fld>
            <a:endParaRPr lang="en-US"/>
          </a:p>
        </p:txBody>
      </p:sp>
    </p:spTree>
    <p:extLst>
      <p:ext uri="{BB962C8B-B14F-4D97-AF65-F5344CB8AC3E}">
        <p14:creationId xmlns:p14="http://schemas.microsoft.com/office/powerpoint/2010/main" val="122737733"/>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21824" y="1398905"/>
            <a:ext cx="11192828" cy="4896168"/>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621824" y="310868"/>
            <a:ext cx="11192828" cy="777169"/>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252648014"/>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Lst>
  <p:transition>
    <p:fade/>
  </p:transition>
  <p:hf hdr="0" ftr="0" dt="0"/>
  <p:txStyles>
    <p:titleStyle>
      <a:lvl1pPr marL="0" indent="0" algn="ctr" defTabSz="-18864709" rtl="0" eaLnBrk="1" fontAlgn="base" hangingPunct="1">
        <a:spcBef>
          <a:spcPct val="0"/>
        </a:spcBef>
        <a:spcAft>
          <a:spcPct val="0"/>
        </a:spcAft>
        <a:defRPr lang="en-US" sz="3807" b="0" dirty="0" smtClean="0">
          <a:solidFill>
            <a:schemeClr val="tx1"/>
          </a:solidFill>
          <a:latin typeface="Calibri"/>
          <a:ea typeface="+mj-ea"/>
          <a:cs typeface="Segoe UI" pitchFamily="34" charset="0"/>
        </a:defRPr>
      </a:lvl1pPr>
      <a:lvl2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2pPr>
      <a:lvl3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3pPr>
      <a:lvl4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4pPr>
      <a:lvl5pPr marL="466276" indent="-466276" algn="ctr" defTabSz="-18864709" rtl="0" eaLnBrk="1" fontAlgn="base" hangingPunct="1">
        <a:spcBef>
          <a:spcPct val="0"/>
        </a:spcBef>
        <a:spcAft>
          <a:spcPct val="0"/>
        </a:spcAft>
        <a:defRPr sz="3807" b="1">
          <a:solidFill>
            <a:schemeClr val="tx2"/>
          </a:solidFill>
          <a:latin typeface="Myriad Pro" pitchFamily="34" charset="0"/>
          <a:cs typeface="Segoe UI" pitchFamily="34" charset="0"/>
        </a:defRPr>
      </a:lvl5pPr>
      <a:lvl6pPr marL="621700" algn="l" eaLnBrk="1" fontAlgn="base" hangingPunct="1">
        <a:spcBef>
          <a:spcPct val="0"/>
        </a:spcBef>
        <a:spcAft>
          <a:spcPct val="0"/>
        </a:spcAft>
        <a:defRPr sz="3807" b="1">
          <a:solidFill>
            <a:schemeClr val="tx2">
              <a:alpha val="100000"/>
            </a:schemeClr>
          </a:solidFill>
          <a:latin typeface="Verdana"/>
        </a:defRPr>
      </a:lvl6pPr>
      <a:lvl7pPr marL="1243401" algn="l" eaLnBrk="1" fontAlgn="base" hangingPunct="1">
        <a:spcBef>
          <a:spcPct val="0"/>
        </a:spcBef>
        <a:spcAft>
          <a:spcPct val="0"/>
        </a:spcAft>
        <a:defRPr sz="3807" b="1">
          <a:solidFill>
            <a:schemeClr val="tx2">
              <a:alpha val="100000"/>
            </a:schemeClr>
          </a:solidFill>
          <a:latin typeface="Verdana"/>
        </a:defRPr>
      </a:lvl7pPr>
      <a:lvl8pPr marL="1865100" algn="l" eaLnBrk="1" fontAlgn="base" hangingPunct="1">
        <a:spcBef>
          <a:spcPct val="0"/>
        </a:spcBef>
        <a:spcAft>
          <a:spcPct val="0"/>
        </a:spcAft>
        <a:defRPr sz="3807" b="1">
          <a:solidFill>
            <a:schemeClr val="tx2">
              <a:alpha val="100000"/>
            </a:schemeClr>
          </a:solidFill>
          <a:latin typeface="Verdana"/>
        </a:defRPr>
      </a:lvl8pPr>
      <a:lvl9pPr marL="2486800" algn="l" eaLnBrk="1" fontAlgn="base" hangingPunct="1">
        <a:spcBef>
          <a:spcPct val="0"/>
        </a:spcBef>
        <a:spcAft>
          <a:spcPct val="0"/>
        </a:spcAft>
        <a:defRPr sz="3807" b="1">
          <a:solidFill>
            <a:schemeClr val="tx2">
              <a:alpha val="100000"/>
            </a:schemeClr>
          </a:solidFill>
          <a:latin typeface="Verdana"/>
        </a:defRPr>
      </a:lvl9pPr>
    </p:titleStyle>
    <p:bodyStyle>
      <a:lvl1pPr marL="466276" indent="-466276" algn="l" defTabSz="-18864709" rtl="0" eaLnBrk="1" fontAlgn="base" hangingPunct="1">
        <a:spcBef>
          <a:spcPts val="408"/>
        </a:spcBef>
        <a:spcAft>
          <a:spcPct val="0"/>
        </a:spcAft>
        <a:buFont typeface="Wingdings" pitchFamily="2" charset="2"/>
        <a:buChar char="§"/>
        <a:defRPr sz="2720" b="1">
          <a:solidFill>
            <a:schemeClr val="tx1"/>
          </a:solidFill>
          <a:latin typeface="Calibri" pitchFamily="34" charset="0"/>
          <a:ea typeface="+mn-ea"/>
          <a:cs typeface="Segoe UI" pitchFamily="34" charset="0"/>
        </a:defRPr>
      </a:lvl1pPr>
      <a:lvl2pPr marL="1010262" indent="-388563" algn="l" defTabSz="-18864709" rtl="0" eaLnBrk="1" fontAlgn="base" hangingPunct="1">
        <a:spcBef>
          <a:spcPts val="408"/>
        </a:spcBef>
        <a:spcAft>
          <a:spcPct val="0"/>
        </a:spcAft>
        <a:buSzPct val="50000"/>
        <a:buFont typeface="Wingdings" pitchFamily="2" charset="2"/>
        <a:buChar char="o"/>
        <a:defRPr sz="2448">
          <a:solidFill>
            <a:schemeClr val="tx1"/>
          </a:solidFill>
          <a:latin typeface="Calibri Light" pitchFamily="34" charset="0"/>
          <a:cs typeface="Segoe UI" pitchFamily="34" charset="0"/>
        </a:defRPr>
      </a:lvl2pPr>
      <a:lvl3pPr marL="1554251" indent="-310849" algn="l" defTabSz="-18864709" rtl="0" eaLnBrk="1" fontAlgn="base" hangingPunct="1">
        <a:spcBef>
          <a:spcPts val="408"/>
        </a:spcBef>
        <a:spcAft>
          <a:spcPct val="0"/>
        </a:spcAft>
        <a:buSzPct val="50000"/>
        <a:buFont typeface="Wingdings" pitchFamily="2" charset="2"/>
        <a:buChar char="o"/>
        <a:defRPr sz="2175">
          <a:solidFill>
            <a:schemeClr val="tx1"/>
          </a:solidFill>
          <a:latin typeface="Calibri Light" pitchFamily="34" charset="0"/>
          <a:cs typeface="Segoe UI" pitchFamily="34" charset="0"/>
        </a:defRPr>
      </a:lvl3pPr>
      <a:lvl4pPr marL="2175950" indent="-310849" algn="l" defTabSz="-18864709" rtl="0" eaLnBrk="1" fontAlgn="base" hangingPunct="1">
        <a:spcBef>
          <a:spcPts val="408"/>
        </a:spcBef>
        <a:spcAft>
          <a:spcPct val="0"/>
        </a:spcAft>
        <a:buSzPct val="50000"/>
        <a:buFont typeface="Wingdings" pitchFamily="2" charset="2"/>
        <a:buChar char="o"/>
        <a:defRPr sz="1904">
          <a:solidFill>
            <a:schemeClr val="tx1"/>
          </a:solidFill>
          <a:latin typeface="Calibri Light" pitchFamily="34" charset="0"/>
          <a:cs typeface="Segoe UI" pitchFamily="34" charset="0"/>
        </a:defRPr>
      </a:lvl4pPr>
      <a:lvl5pPr marL="2797649" indent="-310849" algn="l" defTabSz="-18864709" rtl="0" eaLnBrk="1" fontAlgn="base" hangingPunct="1">
        <a:spcBef>
          <a:spcPts val="408"/>
        </a:spcBef>
        <a:spcAft>
          <a:spcPct val="0"/>
        </a:spcAft>
        <a:buSzPct val="50000"/>
        <a:buFont typeface="Wingdings" pitchFamily="2" charset="2"/>
        <a:buChar char="o"/>
        <a:defRPr sz="1632">
          <a:solidFill>
            <a:schemeClr val="tx1"/>
          </a:solidFill>
          <a:latin typeface="Calibri Light" pitchFamily="34" charset="0"/>
          <a:cs typeface="Segoe UI" pitchFamily="34" charset="0"/>
        </a:defRPr>
      </a:lvl5pPr>
      <a:lvl6pPr marL="3419349"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6pPr>
      <a:lvl7pPr marL="40410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7pPr>
      <a:lvl8pPr marL="46627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8pPr>
      <a:lvl9pPr marL="5284450" indent="-310849" algn="l" eaLnBrk="1" fontAlgn="base" hangingPunct="1">
        <a:spcBef>
          <a:spcPct val="20000"/>
        </a:spcBef>
        <a:spcAft>
          <a:spcPct val="0"/>
        </a:spcAft>
        <a:buClr>
          <a:schemeClr val="accent1">
            <a:alpha val="100000"/>
          </a:schemeClr>
        </a:buClr>
        <a:buFont typeface="Wingdings"/>
        <a:buChar char=""/>
        <a:defRPr sz="1904"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21700" algn="l" eaLnBrk="1" fontAlgn="base" hangingPunct="1">
        <a:spcBef>
          <a:spcPct val="0"/>
        </a:spcBef>
        <a:spcAft>
          <a:spcPct val="0"/>
        </a:spcAft>
        <a:defRPr>
          <a:solidFill>
            <a:schemeClr val="tx1">
              <a:alpha val="100000"/>
            </a:schemeClr>
          </a:solidFill>
          <a:latin typeface="Arial"/>
        </a:defRPr>
      </a:lvl2pPr>
      <a:lvl3pPr marL="1243401" algn="l" eaLnBrk="1" fontAlgn="base" hangingPunct="1">
        <a:spcBef>
          <a:spcPct val="0"/>
        </a:spcBef>
        <a:spcAft>
          <a:spcPct val="0"/>
        </a:spcAft>
        <a:defRPr>
          <a:solidFill>
            <a:schemeClr val="tx1">
              <a:alpha val="100000"/>
            </a:schemeClr>
          </a:solidFill>
          <a:latin typeface="Arial"/>
        </a:defRPr>
      </a:lvl3pPr>
      <a:lvl4pPr marL="1865100" algn="l" eaLnBrk="1" fontAlgn="base" hangingPunct="1">
        <a:spcBef>
          <a:spcPct val="0"/>
        </a:spcBef>
        <a:spcAft>
          <a:spcPct val="0"/>
        </a:spcAft>
        <a:defRPr>
          <a:solidFill>
            <a:schemeClr val="tx1">
              <a:alpha val="100000"/>
            </a:schemeClr>
          </a:solidFill>
          <a:latin typeface="Arial"/>
        </a:defRPr>
      </a:lvl4pPr>
      <a:lvl5pPr marL="2486800" algn="l" eaLnBrk="1" fontAlgn="base" hangingPunct="1">
        <a:spcBef>
          <a:spcPct val="0"/>
        </a:spcBef>
        <a:spcAft>
          <a:spcPct val="0"/>
        </a:spcAft>
        <a:defRPr>
          <a:solidFill>
            <a:schemeClr val="tx1">
              <a:alpha val="100000"/>
            </a:schemeClr>
          </a:solidFill>
          <a:latin typeface="Arial"/>
        </a:defRPr>
      </a:lvl5pPr>
      <a:lvl6pPr marL="3108500" algn="l" eaLnBrk="1" fontAlgn="base" hangingPunct="1">
        <a:spcBef>
          <a:spcPct val="0"/>
        </a:spcBef>
        <a:spcAft>
          <a:spcPct val="0"/>
        </a:spcAft>
        <a:defRPr>
          <a:solidFill>
            <a:schemeClr val="tx1">
              <a:alpha val="100000"/>
            </a:schemeClr>
          </a:solidFill>
          <a:latin typeface="Arial"/>
        </a:defRPr>
      </a:lvl6pPr>
      <a:lvl7pPr marL="3730201" algn="l" eaLnBrk="1" fontAlgn="base" hangingPunct="1">
        <a:spcBef>
          <a:spcPct val="0"/>
        </a:spcBef>
        <a:spcAft>
          <a:spcPct val="0"/>
        </a:spcAft>
        <a:defRPr>
          <a:solidFill>
            <a:schemeClr val="tx1">
              <a:alpha val="100000"/>
            </a:schemeClr>
          </a:solidFill>
          <a:latin typeface="Arial"/>
        </a:defRPr>
      </a:lvl7pPr>
      <a:lvl8pPr marL="4351900" algn="l" eaLnBrk="1" fontAlgn="base" hangingPunct="1">
        <a:spcBef>
          <a:spcPct val="0"/>
        </a:spcBef>
        <a:spcAft>
          <a:spcPct val="0"/>
        </a:spcAft>
        <a:defRPr>
          <a:solidFill>
            <a:schemeClr val="tx1">
              <a:alpha val="100000"/>
            </a:schemeClr>
          </a:solidFill>
          <a:latin typeface="Arial"/>
        </a:defRPr>
      </a:lvl8pPr>
      <a:lvl9pPr marL="49736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09583990"/>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50" name="think-cell Slide" r:id="rId17" imgW="383" imgH="384" progId="TCLayout.ActiveDocument.1">
                  <p:embed/>
                </p:oleObj>
              </mc:Choice>
              <mc:Fallback>
                <p:oleObj name="think-cell Slide" r:id="rId17" imgW="383" imgH="384" progId="TCLayout.ActiveDocument.1">
                  <p:embed/>
                  <p:pic>
                    <p:nvPicPr>
                      <p:cNvPr id="3" name="Object 2" hidden="1"/>
                      <p:cNvPicPr/>
                      <p:nvPr/>
                    </p:nvPicPr>
                    <p:blipFill>
                      <a:blip r:embed="rId1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 id="2147484535" r:id="rId12"/>
    <p:sldLayoutId id="2147484536" r:id="rId1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slideLayout" Target="../slideLayouts/slideLayout30.xml"/><Relationship Id="rId7" Type="http://schemas.openxmlformats.org/officeDocument/2006/relationships/image" Target="../media/image17.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6.emf"/><Relationship Id="rId5" Type="http://schemas.openxmlformats.org/officeDocument/2006/relationships/oleObject" Target="../embeddings/oleObject3.bin"/><Relationship Id="rId4" Type="http://schemas.openxmlformats.org/officeDocument/2006/relationships/notesSlide" Target="../notesSlides/notesSlide2.xml"/><Relationship Id="rId9" Type="http://schemas.openxmlformats.org/officeDocument/2006/relationships/image" Target="../media/image19.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8.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4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4265"/>
            <a:ext cx="4957763" cy="1084263"/>
          </a:xfrm>
        </p:spPr>
        <p:txBody>
          <a:bodyPr/>
          <a:lstStyle/>
          <a:p>
            <a:r>
              <a:rPr lang="en-US" sz="8800" dirty="0">
                <a:solidFill>
                  <a:schemeClr val="tx1"/>
                </a:solidFill>
              </a:rPr>
              <a:t>Welcome!</a:t>
            </a:r>
          </a:p>
        </p:txBody>
      </p:sp>
      <p:sp>
        <p:nvSpPr>
          <p:cNvPr id="3" name="Text Placeholder 2"/>
          <p:cNvSpPr>
            <a:spLocks noGrp="1"/>
          </p:cNvSpPr>
          <p:nvPr>
            <p:ph sz="quarter" idx="4294967295"/>
          </p:nvPr>
        </p:nvSpPr>
        <p:spPr>
          <a:xfrm>
            <a:off x="1" y="-6260"/>
            <a:ext cx="11655188" cy="2653034"/>
          </a:xfrm>
          <a:solidFill>
            <a:schemeClr val="bg1">
              <a:lumMod val="95000"/>
              <a:alpha val="74000"/>
            </a:schemeClr>
          </a:solidFill>
          <a:effectLst>
            <a:outerShdw blurRad="50800" dist="38100" dir="2700000" algn="tl" rotWithShape="0">
              <a:prstClr val="black">
                <a:alpha val="40000"/>
              </a:prstClr>
            </a:outerShdw>
          </a:effectLst>
        </p:spPr>
        <p:txBody>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CISR302 - Microsoft R (Architecture and Administration)</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237532" y="2267001"/>
            <a:ext cx="2692025" cy="3901772"/>
            <a:chOff x="3188341" y="2271631"/>
            <a:chExt cx="2692407" cy="3902326"/>
          </a:xfrm>
        </p:grpSpPr>
        <p:sp>
          <p:nvSpPr>
            <p:cNvPr id="37" name="Rectangle 36"/>
            <p:cNvSpPr/>
            <p:nvPr/>
          </p:nvSpPr>
          <p:spPr bwMode="auto">
            <a:xfrm>
              <a:off x="3188341" y="2271631"/>
              <a:ext cx="2692407" cy="39023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DC3C00"/>
                  </a:solidFill>
                  <a:latin typeface="Segoe UI Light"/>
                </a:rPr>
                <a:t>  </a:t>
              </a:r>
              <a:endParaRPr lang="en-US" sz="2400" b="1" dirty="0">
                <a:solidFill>
                  <a:srgbClr val="DC3C00"/>
                </a:solidFill>
                <a:latin typeface="Segoe UI Light"/>
                <a:ea typeface="Segoe UI" pitchFamily="34" charset="0"/>
                <a:cs typeface="Segoe UI" pitchFamily="34" charset="0"/>
              </a:endParaRPr>
            </a:p>
          </p:txBody>
        </p:sp>
        <p:grpSp>
          <p:nvGrpSpPr>
            <p:cNvPr id="6" name="Group 5"/>
            <p:cNvGrpSpPr/>
            <p:nvPr/>
          </p:nvGrpSpPr>
          <p:grpSpPr>
            <a:xfrm>
              <a:off x="3518057" y="3174516"/>
              <a:ext cx="2023474" cy="2067718"/>
              <a:chOff x="1222199" y="3480628"/>
              <a:chExt cx="1476024" cy="1508297"/>
            </a:xfrm>
          </p:grpSpPr>
          <p:sp>
            <p:nvSpPr>
              <p:cNvPr id="43" name="Freeform 6"/>
              <p:cNvSpPr>
                <a:spLocks/>
              </p:cNvSpPr>
              <p:nvPr/>
            </p:nvSpPr>
            <p:spPr bwMode="auto">
              <a:xfrm>
                <a:off x="1222199" y="3480628"/>
                <a:ext cx="1476024" cy="1508297"/>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rgbClr val="8597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DC3C00"/>
                  </a:solidFill>
                  <a:latin typeface="Segoe UI" charset="0"/>
                  <a:ea typeface="MS PGothic" charset="0"/>
                </a:endParaRPr>
              </a:p>
            </p:txBody>
          </p:sp>
          <p:sp>
            <p:nvSpPr>
              <p:cNvPr id="44" name="Freeform 8"/>
              <p:cNvSpPr>
                <a:spLocks/>
              </p:cNvSpPr>
              <p:nvPr/>
            </p:nvSpPr>
            <p:spPr bwMode="auto">
              <a:xfrm>
                <a:off x="1358915" y="3600447"/>
                <a:ext cx="974932" cy="1276733"/>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grpSp>
        <p:nvGrpSpPr>
          <p:cNvPr id="8" name="Group 7"/>
          <p:cNvGrpSpPr/>
          <p:nvPr/>
        </p:nvGrpSpPr>
        <p:grpSpPr>
          <a:xfrm>
            <a:off x="6050647" y="2267001"/>
            <a:ext cx="2692025" cy="3901772"/>
            <a:chOff x="6075007" y="2262018"/>
            <a:chExt cx="2692407" cy="3902326"/>
          </a:xfrm>
        </p:grpSpPr>
        <p:sp>
          <p:nvSpPr>
            <p:cNvPr id="38" name="Rectangle 37"/>
            <p:cNvSpPr/>
            <p:nvPr/>
          </p:nvSpPr>
          <p:spPr bwMode="auto">
            <a:xfrm>
              <a:off x="6075007" y="2262018"/>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FFFFFF"/>
                  </a:solidFill>
                  <a:latin typeface="Segoe UI Light"/>
                </a:rPr>
                <a:t>         </a:t>
              </a:r>
              <a:endParaRPr lang="en-US" sz="2400" b="1" dirty="0">
                <a:solidFill>
                  <a:srgbClr val="FFFFFF"/>
                </a:solidFill>
                <a:latin typeface="Segoe UI Light"/>
                <a:ea typeface="Segoe UI" pitchFamily="34" charset="0"/>
                <a:cs typeface="Segoe UI" pitchFamily="34" charset="0"/>
              </a:endParaRPr>
            </a:p>
          </p:txBody>
        </p:sp>
        <p:sp>
          <p:nvSpPr>
            <p:cNvPr id="46" name="Freeform 138"/>
            <p:cNvSpPr>
              <a:spLocks noChangeAspect="1" noEditPoints="1"/>
            </p:cNvSpPr>
            <p:nvPr/>
          </p:nvSpPr>
          <p:spPr bwMode="black">
            <a:xfrm>
              <a:off x="6638486" y="3248156"/>
              <a:ext cx="1565448" cy="1939664"/>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lumMod val="95000"/>
              </a:schemeClr>
            </a:solidFill>
            <a:ln>
              <a:noFill/>
            </a:ln>
            <a:extLst/>
          </p:spPr>
          <p:txBody>
            <a:bodyPr vert="horz" wrap="square" lIns="93264" tIns="46632" rIns="93264" bIns="46632"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nvGrpSpPr>
          <p:cNvPr id="5" name="Group 4"/>
          <p:cNvGrpSpPr/>
          <p:nvPr/>
        </p:nvGrpSpPr>
        <p:grpSpPr>
          <a:xfrm>
            <a:off x="363466" y="2267001"/>
            <a:ext cx="2692025" cy="3901772"/>
            <a:chOff x="301675" y="2271633"/>
            <a:chExt cx="2692407" cy="3902326"/>
          </a:xfrm>
        </p:grpSpPr>
        <p:sp>
          <p:nvSpPr>
            <p:cNvPr id="2" name="Rectangle 1"/>
            <p:cNvSpPr/>
            <p:nvPr/>
          </p:nvSpPr>
          <p:spPr bwMode="auto">
            <a:xfrm>
              <a:off x="301675" y="2271633"/>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defRPr/>
              </a:pPr>
              <a:endParaRPr lang="en-US" sz="2000" b="1" dirty="0">
                <a:solidFill>
                  <a:srgbClr val="FFFFFF"/>
                </a:solidFill>
                <a:latin typeface="Segoe UI Light"/>
                <a:ea typeface="Segoe UI" pitchFamily="34" charset="0"/>
                <a:cs typeface="Segoe UI" pitchFamily="34" charset="0"/>
              </a:endParaRPr>
            </a:p>
          </p:txBody>
        </p:sp>
        <p:sp>
          <p:nvSpPr>
            <p:cNvPr id="41" name="Freeform 5"/>
            <p:cNvSpPr>
              <a:spLocks noEditPoints="1"/>
            </p:cNvSpPr>
            <p:nvPr/>
          </p:nvSpPr>
          <p:spPr bwMode="auto">
            <a:xfrm>
              <a:off x="667686" y="3264031"/>
              <a:ext cx="1968572" cy="1888688"/>
            </a:xfrm>
            <a:custGeom>
              <a:avLst/>
              <a:gdLst>
                <a:gd name="T0" fmla="*/ 422 w 443"/>
                <a:gd name="T1" fmla="*/ 139 h 427"/>
                <a:gd name="T2" fmla="*/ 326 w 443"/>
                <a:gd name="T3" fmla="*/ 33 h 427"/>
                <a:gd name="T4" fmla="*/ 185 w 443"/>
                <a:gd name="T5" fmla="*/ 8 h 427"/>
                <a:gd name="T6" fmla="*/ 46 w 443"/>
                <a:gd name="T7" fmla="*/ 94 h 427"/>
                <a:gd name="T8" fmla="*/ 6 w 443"/>
                <a:gd name="T9" fmla="*/ 244 h 427"/>
                <a:gd name="T10" fmla="*/ 146 w 443"/>
                <a:gd name="T11" fmla="*/ 425 h 427"/>
                <a:gd name="T12" fmla="*/ 155 w 443"/>
                <a:gd name="T13" fmla="*/ 419 h 427"/>
                <a:gd name="T14" fmla="*/ 202 w 443"/>
                <a:gd name="T15" fmla="*/ 295 h 427"/>
                <a:gd name="T16" fmla="*/ 200 w 443"/>
                <a:gd name="T17" fmla="*/ 284 h 427"/>
                <a:gd name="T18" fmla="*/ 174 w 443"/>
                <a:gd name="T19" fmla="*/ 266 h 427"/>
                <a:gd name="T20" fmla="*/ 162 w 443"/>
                <a:gd name="T21" fmla="*/ 196 h 427"/>
                <a:gd name="T22" fmla="*/ 230 w 443"/>
                <a:gd name="T23" fmla="*/ 158 h 427"/>
                <a:gd name="T24" fmla="*/ 283 w 443"/>
                <a:gd name="T25" fmla="*/ 203 h 427"/>
                <a:gd name="T26" fmla="*/ 251 w 443"/>
                <a:gd name="T27" fmla="*/ 279 h 427"/>
                <a:gd name="T28" fmla="*/ 240 w 443"/>
                <a:gd name="T29" fmla="*/ 292 h 427"/>
                <a:gd name="T30" fmla="*/ 287 w 443"/>
                <a:gd name="T31" fmla="*/ 417 h 427"/>
                <a:gd name="T32" fmla="*/ 297 w 443"/>
                <a:gd name="T33" fmla="*/ 425 h 427"/>
                <a:gd name="T34" fmla="*/ 429 w 443"/>
                <a:gd name="T35" fmla="*/ 283 h 427"/>
                <a:gd name="T36" fmla="*/ 422 w 443"/>
                <a:gd name="T37" fmla="*/ 139 h 427"/>
                <a:gd name="T38" fmla="*/ 422 w 443"/>
                <a:gd name="T39" fmla="*/ 247 h 427"/>
                <a:gd name="T40" fmla="*/ 368 w 443"/>
                <a:gd name="T41" fmla="*/ 361 h 427"/>
                <a:gd name="T42" fmla="*/ 299 w 443"/>
                <a:gd name="T43" fmla="*/ 409 h 427"/>
                <a:gd name="T44" fmla="*/ 256 w 443"/>
                <a:gd name="T45" fmla="*/ 294 h 427"/>
                <a:gd name="T46" fmla="*/ 300 w 443"/>
                <a:gd name="T47" fmla="*/ 233 h 427"/>
                <a:gd name="T48" fmla="*/ 250 w 443"/>
                <a:gd name="T49" fmla="*/ 149 h 427"/>
                <a:gd name="T50" fmla="*/ 160 w 443"/>
                <a:gd name="T51" fmla="*/ 172 h 427"/>
                <a:gd name="T52" fmla="*/ 151 w 443"/>
                <a:gd name="T53" fmla="*/ 259 h 427"/>
                <a:gd name="T54" fmla="*/ 187 w 443"/>
                <a:gd name="T55" fmla="*/ 294 h 427"/>
                <a:gd name="T56" fmla="*/ 144 w 443"/>
                <a:gd name="T57" fmla="*/ 409 h 427"/>
                <a:gd name="T58" fmla="*/ 48 w 443"/>
                <a:gd name="T59" fmla="*/ 326 h 427"/>
                <a:gd name="T60" fmla="*/ 19 w 443"/>
                <a:gd name="T61" fmla="*/ 223 h 427"/>
                <a:gd name="T62" fmla="*/ 62 w 443"/>
                <a:gd name="T63" fmla="*/ 98 h 427"/>
                <a:gd name="T64" fmla="*/ 175 w 443"/>
                <a:gd name="T65" fmla="*/ 26 h 427"/>
                <a:gd name="T66" fmla="*/ 296 w 443"/>
                <a:gd name="T67" fmla="*/ 35 h 427"/>
                <a:gd name="T68" fmla="*/ 399 w 443"/>
                <a:gd name="T69" fmla="*/ 126 h 427"/>
                <a:gd name="T70" fmla="*/ 422 w 443"/>
                <a:gd name="T71" fmla="*/ 24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3" h="427">
                  <a:moveTo>
                    <a:pt x="422" y="139"/>
                  </a:moveTo>
                  <a:cubicBezTo>
                    <a:pt x="403" y="94"/>
                    <a:pt x="369" y="56"/>
                    <a:pt x="326" y="33"/>
                  </a:cubicBezTo>
                  <a:cubicBezTo>
                    <a:pt x="284" y="9"/>
                    <a:pt x="233" y="0"/>
                    <a:pt x="185" y="8"/>
                  </a:cubicBezTo>
                  <a:cubicBezTo>
                    <a:pt x="130" y="17"/>
                    <a:pt x="79" y="49"/>
                    <a:pt x="46" y="94"/>
                  </a:cubicBezTo>
                  <a:cubicBezTo>
                    <a:pt x="15" y="137"/>
                    <a:pt x="0" y="192"/>
                    <a:pt x="6" y="244"/>
                  </a:cubicBezTo>
                  <a:cubicBezTo>
                    <a:pt x="13" y="325"/>
                    <a:pt x="70" y="398"/>
                    <a:pt x="146" y="425"/>
                  </a:cubicBezTo>
                  <a:cubicBezTo>
                    <a:pt x="150" y="427"/>
                    <a:pt x="154" y="422"/>
                    <a:pt x="155" y="419"/>
                  </a:cubicBezTo>
                  <a:cubicBezTo>
                    <a:pt x="171" y="378"/>
                    <a:pt x="186" y="336"/>
                    <a:pt x="202" y="295"/>
                  </a:cubicBezTo>
                  <a:cubicBezTo>
                    <a:pt x="203" y="291"/>
                    <a:pt x="205" y="286"/>
                    <a:pt x="200" y="284"/>
                  </a:cubicBezTo>
                  <a:cubicBezTo>
                    <a:pt x="191" y="279"/>
                    <a:pt x="181" y="274"/>
                    <a:pt x="174" y="266"/>
                  </a:cubicBezTo>
                  <a:cubicBezTo>
                    <a:pt x="156" y="248"/>
                    <a:pt x="151" y="219"/>
                    <a:pt x="162" y="196"/>
                  </a:cubicBezTo>
                  <a:cubicBezTo>
                    <a:pt x="173" y="170"/>
                    <a:pt x="203" y="153"/>
                    <a:pt x="230" y="158"/>
                  </a:cubicBezTo>
                  <a:cubicBezTo>
                    <a:pt x="255" y="161"/>
                    <a:pt x="276" y="180"/>
                    <a:pt x="283" y="203"/>
                  </a:cubicBezTo>
                  <a:cubicBezTo>
                    <a:pt x="293" y="232"/>
                    <a:pt x="278" y="266"/>
                    <a:pt x="251" y="279"/>
                  </a:cubicBezTo>
                  <a:cubicBezTo>
                    <a:pt x="246" y="282"/>
                    <a:pt x="236" y="285"/>
                    <a:pt x="240" y="292"/>
                  </a:cubicBezTo>
                  <a:cubicBezTo>
                    <a:pt x="255" y="334"/>
                    <a:pt x="271" y="376"/>
                    <a:pt x="287" y="417"/>
                  </a:cubicBezTo>
                  <a:cubicBezTo>
                    <a:pt x="288" y="422"/>
                    <a:pt x="292" y="427"/>
                    <a:pt x="297" y="425"/>
                  </a:cubicBezTo>
                  <a:cubicBezTo>
                    <a:pt x="360" y="402"/>
                    <a:pt x="411" y="347"/>
                    <a:pt x="429" y="283"/>
                  </a:cubicBezTo>
                  <a:cubicBezTo>
                    <a:pt x="443" y="236"/>
                    <a:pt x="440" y="184"/>
                    <a:pt x="422" y="139"/>
                  </a:cubicBezTo>
                  <a:close/>
                  <a:moveTo>
                    <a:pt x="422" y="247"/>
                  </a:moveTo>
                  <a:cubicBezTo>
                    <a:pt x="417" y="290"/>
                    <a:pt x="398" y="330"/>
                    <a:pt x="368" y="361"/>
                  </a:cubicBezTo>
                  <a:cubicBezTo>
                    <a:pt x="349" y="382"/>
                    <a:pt x="325" y="398"/>
                    <a:pt x="299" y="409"/>
                  </a:cubicBezTo>
                  <a:cubicBezTo>
                    <a:pt x="285" y="371"/>
                    <a:pt x="270" y="333"/>
                    <a:pt x="256" y="294"/>
                  </a:cubicBezTo>
                  <a:cubicBezTo>
                    <a:pt x="280" y="282"/>
                    <a:pt x="297" y="259"/>
                    <a:pt x="300" y="233"/>
                  </a:cubicBezTo>
                  <a:cubicBezTo>
                    <a:pt x="305" y="198"/>
                    <a:pt x="283" y="161"/>
                    <a:pt x="250" y="149"/>
                  </a:cubicBezTo>
                  <a:cubicBezTo>
                    <a:pt x="219" y="136"/>
                    <a:pt x="181" y="146"/>
                    <a:pt x="160" y="172"/>
                  </a:cubicBezTo>
                  <a:cubicBezTo>
                    <a:pt x="140" y="196"/>
                    <a:pt x="136" y="232"/>
                    <a:pt x="151" y="259"/>
                  </a:cubicBezTo>
                  <a:cubicBezTo>
                    <a:pt x="159" y="274"/>
                    <a:pt x="172" y="286"/>
                    <a:pt x="187" y="294"/>
                  </a:cubicBezTo>
                  <a:cubicBezTo>
                    <a:pt x="172" y="332"/>
                    <a:pt x="158" y="371"/>
                    <a:pt x="144" y="409"/>
                  </a:cubicBezTo>
                  <a:cubicBezTo>
                    <a:pt x="104" y="392"/>
                    <a:pt x="70" y="363"/>
                    <a:pt x="48" y="326"/>
                  </a:cubicBezTo>
                  <a:cubicBezTo>
                    <a:pt x="29" y="295"/>
                    <a:pt x="19" y="259"/>
                    <a:pt x="19" y="223"/>
                  </a:cubicBezTo>
                  <a:cubicBezTo>
                    <a:pt x="19" y="178"/>
                    <a:pt x="34" y="134"/>
                    <a:pt x="62" y="98"/>
                  </a:cubicBezTo>
                  <a:cubicBezTo>
                    <a:pt x="90" y="62"/>
                    <a:pt x="131" y="36"/>
                    <a:pt x="175" y="26"/>
                  </a:cubicBezTo>
                  <a:cubicBezTo>
                    <a:pt x="215" y="16"/>
                    <a:pt x="258" y="20"/>
                    <a:pt x="296" y="35"/>
                  </a:cubicBezTo>
                  <a:cubicBezTo>
                    <a:pt x="340" y="52"/>
                    <a:pt x="377" y="85"/>
                    <a:pt x="399" y="126"/>
                  </a:cubicBezTo>
                  <a:cubicBezTo>
                    <a:pt x="419" y="163"/>
                    <a:pt x="427" y="206"/>
                    <a:pt x="422" y="247"/>
                  </a:cubicBez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3" name="Title 2"/>
          <p:cNvSpPr>
            <a:spLocks noGrp="1"/>
          </p:cNvSpPr>
          <p:nvPr>
            <p:ph type="title" idx="4294967295"/>
          </p:nvPr>
        </p:nvSpPr>
        <p:spPr>
          <a:xfrm>
            <a:off x="0" y="271463"/>
            <a:ext cx="8364538" cy="917575"/>
          </a:xfrm>
        </p:spPr>
        <p:txBody>
          <a:bodyPr vert="horz" wrap="square" lIns="146304" tIns="91440" rIns="146304" bIns="91440" rtlCol="0" anchor="t">
            <a:noAutofit/>
          </a:bodyPr>
          <a:lstStyle/>
          <a:p>
            <a:r>
              <a:rPr lang="en-US" dirty="0"/>
              <a:t>R Programing and Environment</a:t>
            </a:r>
          </a:p>
        </p:txBody>
      </p:sp>
      <p:grpSp>
        <p:nvGrpSpPr>
          <p:cNvPr id="11" name="Group 10"/>
          <p:cNvGrpSpPr/>
          <p:nvPr/>
        </p:nvGrpSpPr>
        <p:grpSpPr>
          <a:xfrm>
            <a:off x="8884699" y="2273375"/>
            <a:ext cx="2698837" cy="3903502"/>
            <a:chOff x="8885076" y="2273201"/>
            <a:chExt cx="2699220" cy="3904056"/>
          </a:xfrm>
        </p:grpSpPr>
        <p:sp>
          <p:nvSpPr>
            <p:cNvPr id="15" name="Rectangle 14"/>
            <p:cNvSpPr/>
            <p:nvPr/>
          </p:nvSpPr>
          <p:spPr bwMode="auto">
            <a:xfrm>
              <a:off x="8885076" y="2273201"/>
              <a:ext cx="2699220" cy="39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32293" fontAlgn="base">
                <a:lnSpc>
                  <a:spcPct val="90000"/>
                </a:lnSpc>
                <a:spcBef>
                  <a:spcPct val="0"/>
                </a:spcBef>
                <a:spcAft>
                  <a:spcPts val="600"/>
                </a:spcAft>
                <a:defRPr/>
              </a:pPr>
              <a:endParaRPr lang="en-US" sz="3599" dirty="0">
                <a:solidFill>
                  <a:srgbClr val="DC3C00"/>
                </a:solidFill>
                <a:latin typeface="Segoe UI Light"/>
                <a:ea typeface="Segoe UI" pitchFamily="34" charset="0"/>
                <a:cs typeface="Segoe UI" pitchFamily="34" charset="0"/>
              </a:endParaRPr>
            </a:p>
          </p:txBody>
        </p:sp>
        <p:sp>
          <p:nvSpPr>
            <p:cNvPr id="19" name="Freeform 87"/>
            <p:cNvSpPr>
              <a:spLocks noEditPoints="1"/>
            </p:cNvSpPr>
            <p:nvPr/>
          </p:nvSpPr>
          <p:spPr bwMode="auto">
            <a:xfrm>
              <a:off x="9234231" y="4372879"/>
              <a:ext cx="341376" cy="440375"/>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0" name="Freeform 87"/>
            <p:cNvSpPr>
              <a:spLocks noEditPoints="1"/>
            </p:cNvSpPr>
            <p:nvPr/>
          </p:nvSpPr>
          <p:spPr bwMode="auto">
            <a:xfrm>
              <a:off x="9648513" y="4130329"/>
              <a:ext cx="529400" cy="682926"/>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1" name="Freeform 87"/>
            <p:cNvSpPr>
              <a:spLocks noEditPoints="1"/>
            </p:cNvSpPr>
            <p:nvPr/>
          </p:nvSpPr>
          <p:spPr bwMode="auto">
            <a:xfrm>
              <a:off x="10250819" y="3593881"/>
              <a:ext cx="945251" cy="1219374"/>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Open Source “lingua franca”</a:t>
            </a:r>
            <a:endParaRPr lang="en-US" sz="2000" b="1" dirty="0">
              <a:solidFill>
                <a:srgbClr val="FFFFFF"/>
              </a:solidFill>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Analytics, Computing, Modeling</a:t>
            </a:r>
            <a:endParaRPr lang="en-US" sz="2000" b="1" dirty="0">
              <a:solidFill>
                <a:srgbClr val="FFFFFF"/>
              </a:solidFill>
              <a:latin typeface="Segoe UI Light"/>
              <a:ea typeface="Segoe UI" pitchFamily="34" charset="0"/>
              <a:cs typeface="Segoe UI" pitchFamily="34" charset="0"/>
            </a:endParaRPr>
          </a:p>
        </p:txBody>
      </p:sp>
      <p:sp>
        <p:nvSpPr>
          <p:cNvPr id="9" name="Rectangle 8"/>
          <p:cNvSpPr/>
          <p:nvPr/>
        </p:nvSpPr>
        <p:spPr bwMode="auto">
          <a:xfrm>
            <a:off x="3366172"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Global Community</a:t>
            </a:r>
          </a:p>
        </p:txBody>
      </p:sp>
      <p:sp>
        <p:nvSpPr>
          <p:cNvPr id="23" name="Rectangle 22"/>
          <p:cNvSpPr/>
          <p:nvPr/>
        </p:nvSpPr>
        <p:spPr bwMode="auto">
          <a:xfrm>
            <a:off x="3376641" y="5345770"/>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Millions of users</a:t>
            </a: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7000+ Algorithms, Test Data &amp; Evaluations</a:t>
            </a:r>
            <a:endParaRPr lang="en-US" sz="2000" b="1" dirty="0">
              <a:solidFill>
                <a:srgbClr val="FFFFFF"/>
              </a:solidFill>
              <a:latin typeface="Segoe UI Light"/>
              <a:ea typeface="Segoe UI" pitchFamily="34" charset="0"/>
              <a:cs typeface="Segoe UI" pitchFamily="34" charset="0"/>
            </a:endParaRPr>
          </a:p>
        </p:txBody>
      </p:sp>
      <p:sp>
        <p:nvSpPr>
          <p:cNvPr id="26" name="Rectangle 25"/>
          <p:cNvSpPr/>
          <p:nvPr/>
        </p:nvSpPr>
        <p:spPr bwMode="auto">
          <a:xfrm>
            <a:off x="9027213"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Can be Scaled to Big Data, </a:t>
            </a:r>
          </a:p>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Big Analytics</a:t>
            </a: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Ecosystem</a:t>
            </a:r>
            <a:endParaRPr lang="en-US" sz="2000" b="1"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9027213" y="5349797"/>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Scalability</a:t>
            </a:r>
          </a:p>
        </p:txBody>
      </p:sp>
      <p:pic>
        <p:nvPicPr>
          <p:cNvPr id="29" name="Picture 28"/>
          <p:cNvPicPr>
            <a:picLocks noChangeAspect="1"/>
          </p:cNvPicPr>
          <p:nvPr/>
        </p:nvPicPr>
        <p:blipFill>
          <a:blip r:embed="rId3"/>
          <a:stretch>
            <a:fillRect/>
          </a:stretch>
        </p:blipFill>
        <p:spPr>
          <a:xfrm>
            <a:off x="10722806" y="167861"/>
            <a:ext cx="1483886" cy="1124156"/>
          </a:xfrm>
          <a:prstGeom prst="rect">
            <a:avLst/>
          </a:prstGeom>
        </p:spPr>
      </p:pic>
    </p:spTree>
    <p:extLst>
      <p:ext uri="{BB962C8B-B14F-4D97-AF65-F5344CB8AC3E}">
        <p14:creationId xmlns:p14="http://schemas.microsoft.com/office/powerpoint/2010/main" val="2907596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41450"/>
            <a:ext cx="1581150" cy="917575"/>
          </a:xfrm>
        </p:spPr>
        <p:txBody>
          <a:bodyPr vert="horz" wrap="square" lIns="146283" tIns="91427" rIns="146283" bIns="91427" rtlCol="0" anchor="t">
            <a:noAutofit/>
          </a:bodyPr>
          <a:lstStyle/>
          <a:p>
            <a:r>
              <a:rPr lang="en-US" dirty="0"/>
              <a:t>SQL</a:t>
            </a:r>
          </a:p>
        </p:txBody>
      </p:sp>
      <p:sp>
        <p:nvSpPr>
          <p:cNvPr id="3" name="Rectangle 2"/>
          <p:cNvSpPr/>
          <p:nvPr/>
        </p:nvSpPr>
        <p:spPr>
          <a:xfrm>
            <a:off x="422276" y="2359287"/>
            <a:ext cx="5182861" cy="3022302"/>
          </a:xfrm>
          <a:prstGeom prst="rect">
            <a:avLst/>
          </a:prstGeom>
        </p:spPr>
        <p:txBody>
          <a:bodyPr wrap="square">
            <a:spAutoFit/>
          </a:bodyPr>
          <a:lstStyle/>
          <a:p>
            <a:pPr marL="914340" indent="-914340" defTabSz="914340">
              <a:buFont typeface="+mj-lt"/>
              <a:buAutoNum type="arabicPeriod"/>
              <a:defRPr/>
            </a:pPr>
            <a:r>
              <a:rPr lang="en-US" sz="3808" kern="0" dirty="0">
                <a:solidFill>
                  <a:srgbClr val="002864"/>
                </a:solidFill>
                <a:latin typeface="Segoe UI"/>
                <a:cs typeface="Times New Roman" panose="02020603050405020304" pitchFamily="18" charset="0"/>
              </a:rPr>
              <a:t>Client/Server</a:t>
            </a:r>
          </a:p>
          <a:p>
            <a:pPr marL="914340" indent="-914340" defTabSz="914340">
              <a:buFont typeface="+mj-lt"/>
              <a:buAutoNum type="arabicPeriod"/>
              <a:defRPr/>
            </a:pPr>
            <a:r>
              <a:rPr lang="en-US" sz="3808" kern="0" dirty="0">
                <a:solidFill>
                  <a:srgbClr val="002864"/>
                </a:solidFill>
                <a:latin typeface="Segoe UI"/>
                <a:cs typeface="Times New Roman" panose="02020603050405020304" pitchFamily="18" charset="0"/>
              </a:rPr>
              <a:t>Database Objects</a:t>
            </a:r>
          </a:p>
          <a:p>
            <a:pPr marL="914340" indent="-914340" defTabSz="914340">
              <a:buFont typeface="+mj-lt"/>
              <a:buAutoNum type="arabicPeriod"/>
              <a:defRPr/>
            </a:pPr>
            <a:r>
              <a:rPr lang="en-US" sz="3808" kern="0" dirty="0">
                <a:solidFill>
                  <a:srgbClr val="002864"/>
                </a:solidFill>
                <a:latin typeface="Segoe UI"/>
                <a:cs typeface="Times New Roman" panose="02020603050405020304" pitchFamily="18" charset="0"/>
              </a:rPr>
              <a:t>DML, DDL</a:t>
            </a:r>
          </a:p>
          <a:p>
            <a:pPr marL="914340" indent="-914340" defTabSz="914340">
              <a:buFont typeface="+mj-lt"/>
              <a:buAutoNum type="arabicPeriod"/>
              <a:defRPr/>
            </a:pPr>
            <a:r>
              <a:rPr lang="en-US" sz="3808" kern="0" dirty="0">
                <a:solidFill>
                  <a:srgbClr val="002864"/>
                </a:solidFill>
                <a:latin typeface="Segoe UI"/>
                <a:cs typeface="Times New Roman" panose="02020603050405020304" pitchFamily="18" charset="0"/>
              </a:rPr>
              <a:t>DCL</a:t>
            </a:r>
          </a:p>
          <a:p>
            <a:pPr marL="914340" indent="-914340" defTabSz="914340">
              <a:buFont typeface="+mj-lt"/>
              <a:buAutoNum type="arabicPeriod"/>
              <a:defRPr/>
            </a:pPr>
            <a:r>
              <a:rPr lang="en-US" sz="3808" kern="0" dirty="0">
                <a:solidFill>
                  <a:srgbClr val="002864"/>
                </a:solidFill>
                <a:latin typeface="Segoe UI"/>
                <a:cs typeface="Times New Roman" panose="02020603050405020304" pitchFamily="18" charset="0"/>
              </a:rPr>
              <a:t>Declarative Code</a:t>
            </a:r>
          </a:p>
        </p:txBody>
      </p:sp>
      <p:sp>
        <p:nvSpPr>
          <p:cNvPr id="4" name="Rectangle 3"/>
          <p:cNvSpPr/>
          <p:nvPr/>
        </p:nvSpPr>
        <p:spPr>
          <a:xfrm>
            <a:off x="5743300" y="2359287"/>
            <a:ext cx="6280511" cy="3022302"/>
          </a:xfrm>
          <a:prstGeom prst="rect">
            <a:avLst/>
          </a:prstGeom>
        </p:spPr>
        <p:txBody>
          <a:bodyPr wrap="square">
            <a:spAutoFit/>
          </a:bodyPr>
          <a:lstStyle/>
          <a:p>
            <a:pPr marL="914340" indent="-914340" defTabSz="914340">
              <a:buFont typeface="+mj-lt"/>
              <a:buAutoNum type="arabicPeriod"/>
            </a:pPr>
            <a:r>
              <a:rPr lang="en-US" sz="3808" kern="0" dirty="0">
                <a:solidFill>
                  <a:srgbClr val="FF0000"/>
                </a:solidFill>
                <a:latin typeface="Segoe UI"/>
                <a:cs typeface="Times New Roman" panose="02020603050405020304" pitchFamily="18" charset="0"/>
              </a:rPr>
              <a:t>Interactive Environment</a:t>
            </a:r>
          </a:p>
          <a:p>
            <a:pPr marL="914340" indent="-914340" defTabSz="914340">
              <a:buFont typeface="+mj-lt"/>
              <a:buAutoNum type="arabicPeriod"/>
            </a:pPr>
            <a:r>
              <a:rPr lang="en-US" sz="3808" kern="0" dirty="0">
                <a:solidFill>
                  <a:srgbClr val="FF0000"/>
                </a:solidFill>
                <a:latin typeface="Segoe UI"/>
                <a:cs typeface="Times New Roman" panose="02020603050405020304" pitchFamily="18" charset="0"/>
              </a:rPr>
              <a:t>Data Structures</a:t>
            </a:r>
          </a:p>
          <a:p>
            <a:pPr marL="914340" indent="-914340" defTabSz="914340">
              <a:buFont typeface="+mj-lt"/>
              <a:buAutoNum type="arabicPeriod"/>
            </a:pPr>
            <a:r>
              <a:rPr lang="en-US" sz="3808" kern="0" dirty="0">
                <a:solidFill>
                  <a:srgbClr val="FF0000"/>
                </a:solidFill>
                <a:latin typeface="Segoe UI"/>
                <a:cs typeface="Times New Roman" panose="02020603050405020304" pitchFamily="18" charset="0"/>
              </a:rPr>
              <a:t>Functions</a:t>
            </a:r>
          </a:p>
          <a:p>
            <a:pPr marL="914340" indent="-914340" defTabSz="914340">
              <a:buFont typeface="+mj-lt"/>
              <a:buAutoNum type="arabicPeriod"/>
            </a:pPr>
            <a:r>
              <a:rPr lang="en-US" sz="3808" kern="0" dirty="0">
                <a:solidFill>
                  <a:srgbClr val="FF0000"/>
                </a:solidFill>
                <a:latin typeface="Segoe UI"/>
                <a:cs typeface="Times New Roman" panose="02020603050405020304" pitchFamily="18" charset="0"/>
              </a:rPr>
              <a:t>Libraries (Packages)</a:t>
            </a:r>
          </a:p>
          <a:p>
            <a:pPr marL="914340" indent="-914340" defTabSz="914340">
              <a:buFont typeface="+mj-lt"/>
              <a:buAutoNum type="arabicPeriod"/>
            </a:pPr>
            <a:r>
              <a:rPr lang="en-US" sz="3808" kern="0" dirty="0">
                <a:solidFill>
                  <a:srgbClr val="FF0000"/>
                </a:solidFill>
                <a:latin typeface="Segoe UI"/>
                <a:cs typeface="Times New Roman" panose="02020603050405020304" pitchFamily="18" charset="0"/>
              </a:rPr>
              <a:t>Functional Code Flow</a:t>
            </a:r>
          </a:p>
        </p:txBody>
      </p:sp>
      <p:sp>
        <p:nvSpPr>
          <p:cNvPr id="5" name="Title 1"/>
          <p:cNvSpPr txBox="1">
            <a:spLocks/>
          </p:cNvSpPr>
          <p:nvPr/>
        </p:nvSpPr>
        <p:spPr>
          <a:xfrm>
            <a:off x="5728094" y="1441749"/>
            <a:ext cx="1579913" cy="917445"/>
          </a:xfrm>
          <a:prstGeom prst="rect">
            <a:avLst/>
          </a:prstGeom>
        </p:spPr>
        <p:txBody>
          <a:bodyPr vert="horz" wrap="square" lIns="146283" tIns="91427" rIns="146283" bIns="9142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681"/>
            <a:r>
              <a:rPr lang="en-US" sz="4799" spc="-102" dirty="0">
                <a:gradFill>
                  <a:gsLst>
                    <a:gs pos="1250">
                      <a:srgbClr val="505050"/>
                    </a:gs>
                    <a:gs pos="100000">
                      <a:srgbClr val="505050"/>
                    </a:gs>
                  </a:gsLst>
                  <a:lin ang="5400000" scaled="0"/>
                </a:gradFill>
                <a:latin typeface="Segoe UI Light"/>
              </a:rPr>
              <a:t>R</a:t>
            </a:r>
          </a:p>
        </p:txBody>
      </p:sp>
      <p:sp>
        <p:nvSpPr>
          <p:cNvPr id="6" name="Title 1"/>
          <p:cNvSpPr txBox="1">
            <a:spLocks/>
          </p:cNvSpPr>
          <p:nvPr/>
        </p:nvSpPr>
        <p:spPr>
          <a:xfrm>
            <a:off x="78058" y="126845"/>
            <a:ext cx="6939961" cy="917575"/>
          </a:xfrm>
          <a:prstGeom prst="rect">
            <a:avLst/>
          </a:prstGeom>
        </p:spPr>
        <p:txBody>
          <a:bodyPr vert="horz" wrap="square" lIns="146304" tIns="91440" rIns="146304" bIns="91440" rtlCol="0" anchor="t">
            <a:noAutofit/>
          </a:bodyPr>
          <a:lst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SQL and R Contrasted</a:t>
            </a:r>
          </a:p>
        </p:txBody>
      </p:sp>
    </p:spTree>
    <p:extLst>
      <p:ext uri="{BB962C8B-B14F-4D97-AF65-F5344CB8AC3E}">
        <p14:creationId xmlns:p14="http://schemas.microsoft.com/office/powerpoint/2010/main" val="10430194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132" y="171450"/>
            <a:ext cx="1166865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Types</a:t>
            </a:r>
          </a:p>
        </p:txBody>
      </p:sp>
      <p:sp>
        <p:nvSpPr>
          <p:cNvPr id="3" name="Rectangle 2"/>
          <p:cNvSpPr/>
          <p:nvPr/>
        </p:nvSpPr>
        <p:spPr>
          <a:xfrm>
            <a:off x="954618" y="1646572"/>
            <a:ext cx="9919688" cy="3477875"/>
          </a:xfrm>
          <a:prstGeom prst="rect">
            <a:avLst/>
          </a:prstGeom>
        </p:spPr>
        <p:txBody>
          <a:bodyPr wrap="square">
            <a:spAutoFit/>
          </a:bodyPr>
          <a:lstStyle/>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Numeric</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Integer</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Complex</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Logical</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Character</a:t>
            </a:r>
          </a:p>
        </p:txBody>
      </p:sp>
    </p:spTree>
    <p:extLst>
      <p:ext uri="{BB962C8B-B14F-4D97-AF65-F5344CB8AC3E}">
        <p14:creationId xmlns:p14="http://schemas.microsoft.com/office/powerpoint/2010/main" val="21570533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132" y="171450"/>
            <a:ext cx="1166865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Structures</a:t>
            </a:r>
          </a:p>
        </p:txBody>
      </p:sp>
      <p:sp>
        <p:nvSpPr>
          <p:cNvPr id="3" name="Rectangle 2"/>
          <p:cNvSpPr/>
          <p:nvPr/>
        </p:nvSpPr>
        <p:spPr>
          <a:xfrm>
            <a:off x="831724" y="1454785"/>
            <a:ext cx="10735435" cy="4401205"/>
          </a:xfrm>
          <a:prstGeom prst="rect">
            <a:avLst/>
          </a:prstGeom>
        </p:spPr>
        <p:txBody>
          <a:bodyPr wrap="square">
            <a:spAutoFit/>
          </a:bodyPr>
          <a:lstStyle/>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Vector</a:t>
            </a:r>
          </a:p>
          <a:p>
            <a:pPr marL="1152171"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 single-line sequence of one datatype</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List</a:t>
            </a:r>
          </a:p>
          <a:p>
            <a:pPr marL="1152171"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An ordered collection of objects, allowing a variety of (possibly unrelated) objects under one name</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Matrix</a:t>
            </a:r>
          </a:p>
          <a:p>
            <a:pPr marL="1152171"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 multi-line sequence of the same length and datatype</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ea typeface="+mn-ea"/>
                <a:cs typeface="Segoe UI Light" panose="020B0502040204020203" pitchFamily="34" charset="0"/>
              </a:rPr>
              <a:t>Array</a:t>
            </a:r>
          </a:p>
          <a:p>
            <a:pPr marL="1152171" marR="0" lvl="1"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Like a Matrix, but with more dimensions</a:t>
            </a:r>
          </a:p>
        </p:txBody>
      </p:sp>
    </p:spTree>
    <p:extLst>
      <p:ext uri="{BB962C8B-B14F-4D97-AF65-F5344CB8AC3E}">
        <p14:creationId xmlns:p14="http://schemas.microsoft.com/office/powerpoint/2010/main" val="11009087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ltGray">
          <a:xfrm>
            <a:off x="264724" y="297302"/>
            <a:ext cx="5485622" cy="63891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defTabSz="932293" fontAlgn="base">
              <a:lnSpc>
                <a:spcPct val="90000"/>
              </a:lnSpc>
              <a:spcBef>
                <a:spcPct val="0"/>
              </a:spcBef>
              <a:spcAft>
                <a:spcPct val="0"/>
              </a:spcAft>
            </a:pPr>
            <a:r>
              <a:rPr lang="en-US" sz="5400" kern="0" dirty="0">
                <a:solidFill>
                  <a:schemeClr val="tx1"/>
                </a:solidFill>
                <a:ea typeface="Segoe UI" pitchFamily="34" charset="0"/>
                <a:cs typeface="Segoe UI" pitchFamily="34" charset="0"/>
              </a:rPr>
              <a:t>VM Setup</a:t>
            </a:r>
          </a:p>
          <a:p>
            <a:pPr lvl="0" defTabSz="932293" fontAlgn="base">
              <a:lnSpc>
                <a:spcPct val="90000"/>
              </a:lnSpc>
              <a:spcBef>
                <a:spcPct val="0"/>
              </a:spcBef>
              <a:spcAft>
                <a:spcPct val="0"/>
              </a:spcAft>
            </a:pPr>
            <a:endParaRPr lang="en-US" sz="5400" kern="0" dirty="0">
              <a:solidFill>
                <a:schemeClr val="tx1"/>
              </a:solidFill>
              <a:ea typeface="Segoe UI" pitchFamily="34" charset="0"/>
              <a:cs typeface="Segoe UI" pitchFamily="34" charset="0"/>
            </a:endParaRPr>
          </a:p>
          <a:p>
            <a:pPr lvl="0" defTabSz="932293" fontAlgn="base">
              <a:lnSpc>
                <a:spcPct val="90000"/>
              </a:lnSpc>
              <a:spcBef>
                <a:spcPct val="0"/>
              </a:spcBef>
              <a:spcAft>
                <a:spcPct val="0"/>
              </a:spcAft>
            </a:pPr>
            <a:r>
              <a:rPr lang="en-US" sz="5400" kern="0" dirty="0">
                <a:solidFill>
                  <a:schemeClr val="tx1"/>
                </a:solidFill>
                <a:ea typeface="Segoe UI" pitchFamily="34" charset="0"/>
                <a:cs typeface="Segoe UI" pitchFamily="34" charset="0"/>
              </a:rPr>
              <a:t>R Tutorial</a:t>
            </a:r>
          </a:p>
          <a:p>
            <a:pPr defTabSz="932293" fontAlgn="base">
              <a:lnSpc>
                <a:spcPct val="90000"/>
              </a:lnSpc>
              <a:spcBef>
                <a:spcPct val="0"/>
              </a:spcBef>
              <a:spcAft>
                <a:spcPct val="0"/>
              </a:spcAft>
            </a:pPr>
            <a:endParaRPr lang="en-US" sz="5400" kern="0" dirty="0">
              <a:solidFill>
                <a:schemeClr val="tx1"/>
              </a:solidFill>
              <a:ea typeface="Segoe UI" pitchFamily="34" charset="0"/>
              <a:cs typeface="Segoe UI" pitchFamily="34" charset="0"/>
            </a:endParaRPr>
          </a:p>
          <a:p>
            <a:pPr defTabSz="932293" fontAlgn="base">
              <a:lnSpc>
                <a:spcPct val="90000"/>
              </a:lnSpc>
              <a:spcBef>
                <a:spcPct val="0"/>
              </a:spcBef>
              <a:spcAft>
                <a:spcPct val="0"/>
              </a:spcAft>
            </a:pPr>
            <a:r>
              <a:rPr lang="en-US" sz="5400" kern="0" dirty="0">
                <a:solidFill>
                  <a:schemeClr val="tx1"/>
                </a:solidFill>
                <a:ea typeface="Segoe UI" pitchFamily="34" charset="0"/>
                <a:cs typeface="Segoe UI" pitchFamily="34" charset="0"/>
              </a:rPr>
              <a:t>SQL Tutorial</a:t>
            </a:r>
          </a:p>
        </p:txBody>
      </p:sp>
      <p:sp>
        <p:nvSpPr>
          <p:cNvPr id="17" name="Title 16"/>
          <p:cNvSpPr>
            <a:spLocks noGrp="1"/>
          </p:cNvSpPr>
          <p:nvPr>
            <p:ph type="title" idx="4294967295"/>
          </p:nvPr>
        </p:nvSpPr>
        <p:spPr>
          <a:xfrm>
            <a:off x="0" y="307975"/>
            <a:ext cx="5486400" cy="917575"/>
          </a:xfrm>
        </p:spPr>
        <p:txBody>
          <a:bodyPr>
            <a:normAutofit/>
          </a:bodyPr>
          <a:lstStyle/>
          <a:p>
            <a:r>
              <a:rPr lang="en-US" dirty="0">
                <a:solidFill>
                  <a:schemeClr val="tx1"/>
                </a:solidFill>
              </a:rPr>
              <a:t>Lab:</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97843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Microsoft R Platform</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8254422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9914" y="14398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Products </a:t>
            </a:r>
          </a:p>
        </p:txBody>
      </p:sp>
      <p:graphicFrame>
        <p:nvGraphicFramePr>
          <p:cNvPr id="90" name="Content Placeholder 5"/>
          <p:cNvGraphicFramePr>
            <a:graphicFrameLocks/>
          </p:cNvGraphicFramePr>
          <p:nvPr>
            <p:extLst/>
          </p:nvPr>
        </p:nvGraphicFramePr>
        <p:xfrm>
          <a:off x="882" y="1422695"/>
          <a:ext cx="9701665" cy="557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8869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0072" y="228206"/>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Open</a:t>
            </a:r>
          </a:p>
        </p:txBody>
      </p:sp>
      <p:sp>
        <p:nvSpPr>
          <p:cNvPr id="11" name="Content Placeholder 3"/>
          <p:cNvSpPr>
            <a:spLocks noGrp="1"/>
          </p:cNvSpPr>
          <p:nvPr>
            <p:ph type="body" sz="quarter" idx="4294967295"/>
          </p:nvPr>
        </p:nvSpPr>
        <p:spPr>
          <a:xfrm>
            <a:off x="550863" y="1422400"/>
            <a:ext cx="11885612" cy="5540375"/>
          </a:xfrm>
        </p:spPr>
        <p:txBody>
          <a:bodyPr>
            <a:normAutofit/>
          </a:bodyPr>
          <a:lstStyle/>
          <a:p>
            <a:r>
              <a:rPr lang="en-US" sz="2400" dirty="0"/>
              <a:t>Enhanced Open Source R distribution</a:t>
            </a:r>
          </a:p>
          <a:p>
            <a:pPr lvl="1"/>
            <a:r>
              <a:rPr lang="en-US" sz="1800" dirty="0"/>
              <a:t>Based on the latest Open Source R (3.2.4 (5))</a:t>
            </a:r>
          </a:p>
          <a:p>
            <a:pPr lvl="1"/>
            <a:r>
              <a:rPr lang="en-US" sz="1800" dirty="0"/>
              <a:t>Built, tested and distributed by </a:t>
            </a:r>
            <a:r>
              <a:rPr lang="en-US" sz="1800" dirty="0">
                <a:sym typeface="Wingdings" panose="05000000000000000000" pitchFamily="2" charset="2"/>
              </a:rPr>
              <a:t>Microsoft</a:t>
            </a:r>
            <a:endParaRPr lang="en-US" sz="1800" dirty="0"/>
          </a:p>
          <a:p>
            <a:pPr lvl="1"/>
            <a:r>
              <a:rPr lang="en-US" sz="1800" dirty="0"/>
              <a:t>Enhanced by Intel MKL Library to speed up linear algebra functions </a:t>
            </a:r>
          </a:p>
          <a:p>
            <a:r>
              <a:rPr lang="en-US" sz="2400" dirty="0"/>
              <a:t>Compatible with all R-related software</a:t>
            </a:r>
          </a:p>
          <a:p>
            <a:pPr lvl="1"/>
            <a:r>
              <a:rPr lang="en-US" sz="1800" dirty="0"/>
              <a:t>CRAN packages, </a:t>
            </a:r>
            <a:r>
              <a:rPr lang="en-US" sz="1800" dirty="0" err="1"/>
              <a:t>RStudio</a:t>
            </a:r>
            <a:r>
              <a:rPr lang="en-US" sz="1800" dirty="0"/>
              <a:t>, third-party R integrations, …</a:t>
            </a:r>
          </a:p>
          <a:p>
            <a:r>
              <a:rPr lang="en-US" sz="2400" dirty="0"/>
              <a:t>Revolutions Open-Source R packages</a:t>
            </a:r>
          </a:p>
          <a:p>
            <a:pPr lvl="1"/>
            <a:r>
              <a:rPr lang="en-US" sz="1800" dirty="0"/>
              <a:t>Reproducible R Toolkit – checkpoint </a:t>
            </a:r>
          </a:p>
          <a:p>
            <a:r>
              <a:rPr lang="en-US" sz="2400" dirty="0"/>
              <a:t>MRAN website mran.revolutionanalytics.com</a:t>
            </a:r>
          </a:p>
          <a:p>
            <a:pPr lvl="1"/>
            <a:r>
              <a:rPr lang="en-US" sz="1800" dirty="0"/>
              <a:t>Enhanced documentation and learning resources</a:t>
            </a:r>
          </a:p>
          <a:p>
            <a:pPr lvl="1"/>
            <a:r>
              <a:rPr lang="en-US" sz="1800" dirty="0"/>
              <a:t>Discover 7500 free add-on R packages</a:t>
            </a:r>
          </a:p>
          <a:p>
            <a:r>
              <a:rPr lang="en-US" sz="2400" dirty="0"/>
              <a:t>Open source (GPLv2 license) - 100% free to download, use and share</a:t>
            </a:r>
          </a:p>
        </p:txBody>
      </p:sp>
    </p:spTree>
    <p:extLst>
      <p:ext uri="{BB962C8B-B14F-4D97-AF65-F5344CB8AC3E}">
        <p14:creationId xmlns:p14="http://schemas.microsoft.com/office/powerpoint/2010/main" val="9754474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16166" y="310543"/>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CRAN R compared to Microsoft R Open</a:t>
            </a:r>
          </a:p>
        </p:txBody>
      </p:sp>
      <p:grpSp>
        <p:nvGrpSpPr>
          <p:cNvPr id="5" name="Group 4"/>
          <p:cNvGrpSpPr/>
          <p:nvPr/>
        </p:nvGrpSpPr>
        <p:grpSpPr>
          <a:xfrm>
            <a:off x="216166" y="1034716"/>
            <a:ext cx="11886192" cy="4199021"/>
            <a:chOff x="876761" y="2278762"/>
            <a:chExt cx="10585614" cy="3409694"/>
          </a:xfrm>
        </p:grpSpPr>
        <p:pic>
          <p:nvPicPr>
            <p:cNvPr id="6" name="Picture 5"/>
            <p:cNvPicPr>
              <a:picLocks noChangeAspect="1"/>
            </p:cNvPicPr>
            <p:nvPr/>
          </p:nvPicPr>
          <p:blipFill>
            <a:blip r:embed="rId3"/>
            <a:stretch>
              <a:fillRect/>
            </a:stretch>
          </p:blipFill>
          <p:spPr>
            <a:xfrm>
              <a:off x="876761" y="2278762"/>
              <a:ext cx="5451167" cy="3409694"/>
            </a:xfrm>
            <a:prstGeom prst="rect">
              <a:avLst/>
            </a:prstGeom>
          </p:spPr>
        </p:pic>
        <p:pic>
          <p:nvPicPr>
            <p:cNvPr id="7" name="Picture 2" descr="Imag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0414" y="2281990"/>
              <a:ext cx="3939099" cy="2091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459748" y="4422036"/>
              <a:ext cx="4002627" cy="1130175"/>
            </a:xfrm>
            <a:prstGeom prst="rect">
              <a:avLst/>
            </a:prstGeom>
            <a:noFill/>
          </p:spPr>
          <p:txBody>
            <a:bodyPr wrap="none" lIns="182854" tIns="146283" rIns="182854" bIns="146283" rtlCol="0">
              <a:spAutoFit/>
            </a:bodyPr>
            <a:lstStyle/>
            <a:p>
              <a:pPr marL="285695" indent="-285695">
                <a:lnSpc>
                  <a:spcPct val="90000"/>
                </a:lnSpc>
                <a:spcAft>
                  <a:spcPts val="600"/>
                </a:spcAft>
                <a:buFont typeface="Arial" panose="020B0604020202020204" pitchFamily="34" charset="0"/>
                <a:buChar char="•"/>
              </a:pPr>
              <a:r>
                <a:rPr lang="en-GB" sz="1599" dirty="0"/>
                <a:t>Matrix calculation – up to 27x faster </a:t>
              </a:r>
            </a:p>
            <a:p>
              <a:pPr marL="285695" indent="-285695">
                <a:lnSpc>
                  <a:spcPct val="90000"/>
                </a:lnSpc>
                <a:spcAft>
                  <a:spcPts val="600"/>
                </a:spcAft>
                <a:buFont typeface="Arial" panose="020B0604020202020204" pitchFamily="34" charset="0"/>
                <a:buChar char="•"/>
              </a:pPr>
              <a:r>
                <a:rPr lang="en-GB" sz="1599" dirty="0"/>
                <a:t>Matrix functions – up to 16x faster</a:t>
              </a:r>
            </a:p>
            <a:p>
              <a:pPr marL="285695" indent="-285695">
                <a:lnSpc>
                  <a:spcPct val="90000"/>
                </a:lnSpc>
                <a:spcAft>
                  <a:spcPts val="600"/>
                </a:spcAft>
                <a:buFont typeface="Arial" panose="020B0604020202020204" pitchFamily="34" charset="0"/>
                <a:buChar char="•"/>
              </a:pPr>
              <a:r>
                <a:rPr lang="en-GB" sz="1599" dirty="0"/>
                <a:t>Programation – 0x faster</a:t>
              </a:r>
            </a:p>
          </p:txBody>
        </p:sp>
      </p:grpSp>
      <p:sp>
        <p:nvSpPr>
          <p:cNvPr id="9" name="Text Placeholder 1"/>
          <p:cNvSpPr>
            <a:spLocks noGrp="1"/>
          </p:cNvSpPr>
          <p:nvPr>
            <p:ph type="body" sz="quarter" idx="4294967295"/>
          </p:nvPr>
        </p:nvSpPr>
        <p:spPr>
          <a:xfrm>
            <a:off x="549275" y="4781550"/>
            <a:ext cx="11887200" cy="2025650"/>
          </a:xfrm>
        </p:spPr>
        <p:txBody>
          <a:bodyPr>
            <a:noAutofit/>
          </a:bodyPr>
          <a:lstStyle/>
          <a:p>
            <a:endParaRPr lang="en-GB" sz="2448" dirty="0">
              <a:solidFill>
                <a:schemeClr val="tx1"/>
              </a:solidFill>
            </a:endParaRPr>
          </a:p>
          <a:p>
            <a:r>
              <a:rPr lang="en-GB" sz="2448" dirty="0">
                <a:solidFill>
                  <a:schemeClr val="tx1"/>
                </a:solidFill>
              </a:rPr>
              <a:t>More efficient and multi-threaded math computation.</a:t>
            </a:r>
          </a:p>
          <a:p>
            <a:r>
              <a:rPr lang="en-GB" sz="2448" dirty="0">
                <a:solidFill>
                  <a:schemeClr val="tx1"/>
                </a:solidFill>
              </a:rPr>
              <a:t>Benefits math intensive processing. </a:t>
            </a:r>
          </a:p>
          <a:p>
            <a:r>
              <a:rPr lang="en-GB" sz="2448" dirty="0">
                <a:solidFill>
                  <a:schemeClr val="tx1"/>
                </a:solidFill>
              </a:rPr>
              <a:t>No benefit to program logic and data transform</a:t>
            </a:r>
          </a:p>
          <a:p>
            <a:endParaRPr lang="en-GB" sz="2448" dirty="0">
              <a:solidFill>
                <a:schemeClr val="tx1"/>
              </a:solidFill>
            </a:endParaRPr>
          </a:p>
        </p:txBody>
      </p:sp>
    </p:spTree>
    <p:extLst>
      <p:ext uri="{BB962C8B-B14F-4D97-AF65-F5344CB8AC3E}">
        <p14:creationId xmlns:p14="http://schemas.microsoft.com/office/powerpoint/2010/main" val="20128387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Microsoft R Open and R Client</a:t>
            </a:r>
          </a:p>
        </p:txBody>
      </p:sp>
      <p:pic>
        <p:nvPicPr>
          <p:cNvPr id="5" name="Picture 4"/>
          <p:cNvPicPr>
            <a:picLocks noChangeAspect="1"/>
          </p:cNvPicPr>
          <p:nvPr/>
        </p:nvPicPr>
        <p:blipFill>
          <a:blip r:embed="rId3"/>
          <a:stretch>
            <a:fillRect/>
          </a:stretch>
        </p:blipFill>
        <p:spPr>
          <a:xfrm>
            <a:off x="1963303" y="5562272"/>
            <a:ext cx="1080980" cy="818924"/>
          </a:xfrm>
          <a:prstGeom prst="rect">
            <a:avLst/>
          </a:prstGeom>
        </p:spPr>
      </p:pic>
      <p:pic>
        <p:nvPicPr>
          <p:cNvPr id="8" name="Picture 7"/>
          <p:cNvPicPr>
            <a:picLocks noChangeAspect="1"/>
          </p:cNvPicPr>
          <p:nvPr/>
        </p:nvPicPr>
        <p:blipFill>
          <a:blip r:embed="rId4"/>
          <a:stretch>
            <a:fillRect/>
          </a:stretch>
        </p:blipFill>
        <p:spPr>
          <a:xfrm>
            <a:off x="326786" y="1394116"/>
            <a:ext cx="4859364" cy="2874164"/>
          </a:xfrm>
          <a:prstGeom prst="rect">
            <a:avLst/>
          </a:prstGeom>
          <a:ln>
            <a:noFill/>
          </a:ln>
          <a:effectLst>
            <a:outerShdw blurRad="292100" dist="139700" dir="2700000" algn="tl" rotWithShape="0">
              <a:srgbClr val="333333">
                <a:alpha val="65000"/>
              </a:srgbClr>
            </a:outerShdw>
          </a:effectLst>
        </p:spPr>
      </p:pic>
      <p:cxnSp>
        <p:nvCxnSpPr>
          <p:cNvPr id="4" name="Connector: Elbow 3"/>
          <p:cNvCxnSpPr>
            <a:stCxn id="17" idx="3"/>
          </p:cNvCxnSpPr>
          <p:nvPr/>
        </p:nvCxnSpPr>
        <p:spPr>
          <a:xfrm flipV="1">
            <a:off x="4415884" y="3607716"/>
            <a:ext cx="2258514" cy="2053142"/>
          </a:xfrm>
          <a:prstGeom prst="bentConnector3">
            <a:avLst>
              <a:gd name="adj1" fmla="val 50000"/>
            </a:avLst>
          </a:prstGeom>
          <a:ln w="476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stCxn id="8" idx="2"/>
            <a:endCxn id="17" idx="0"/>
          </p:cNvCxnSpPr>
          <p:nvPr/>
        </p:nvCxnSpPr>
        <p:spPr>
          <a:xfrm>
            <a:off x="2756468" y="4268280"/>
            <a:ext cx="894778" cy="107374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86608" y="5342021"/>
            <a:ext cx="1529276" cy="63767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ScaleR</a:t>
            </a:r>
          </a:p>
        </p:txBody>
      </p:sp>
      <p:cxnSp>
        <p:nvCxnSpPr>
          <p:cNvPr id="9" name="Straight Arrow Connector 8"/>
          <p:cNvCxnSpPr>
            <a:endCxn id="5" idx="0"/>
          </p:cNvCxnSpPr>
          <p:nvPr/>
        </p:nvCxnSpPr>
        <p:spPr>
          <a:xfrm flipH="1">
            <a:off x="2503793" y="4268280"/>
            <a:ext cx="252675" cy="129399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6547105" y="1280160"/>
            <a:ext cx="5474208" cy="5218176"/>
            <a:chOff x="6851904" y="1267968"/>
            <a:chExt cx="5584571" cy="5510784"/>
          </a:xfrm>
        </p:grpSpPr>
        <p:sp>
          <p:nvSpPr>
            <p:cNvPr id="6" name="Rounded Rectangle 5"/>
            <p:cNvSpPr/>
            <p:nvPr/>
          </p:nvSpPr>
          <p:spPr bwMode="auto">
            <a:xfrm>
              <a:off x="6851904" y="1267968"/>
              <a:ext cx="5584571" cy="5510784"/>
            </a:xfrm>
            <a:prstGeom prst="round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7694818" y="1434920"/>
              <a:ext cx="3898741"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1"/>
                  </a:solidFill>
                </a:rPr>
                <a:t>Microsoft R Server</a:t>
              </a:r>
            </a:p>
          </p:txBody>
        </p:sp>
      </p:grpSp>
    </p:spTree>
    <p:extLst>
      <p:ext uri="{BB962C8B-B14F-4D97-AF65-F5344CB8AC3E}">
        <p14:creationId xmlns:p14="http://schemas.microsoft.com/office/powerpoint/2010/main" val="4257818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Focus – Microsoft R for Architects</a:t>
            </a:r>
          </a:p>
          <a:p>
            <a:pPr marL="0" marR="0" lvl="0" indent="0" algn="ctr" defTabSz="932520" rtl="0" eaLnBrk="1" fontAlgn="auto" latinLnBrk="0" hangingPunct="1">
              <a:lnSpc>
                <a:spcPct val="100000"/>
              </a:lnSpc>
              <a:spcBef>
                <a:spcPts val="1224"/>
              </a:spcBef>
              <a:spcAft>
                <a:spcPts val="0"/>
              </a:spcAft>
              <a:buClrTx/>
              <a:buSzTx/>
              <a:buFontTx/>
              <a:buNone/>
              <a:tabLst/>
              <a:defRPr/>
            </a:pP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bwMode="auto">
          <a:xfrm>
            <a:off x="213289" y="1860276"/>
            <a:ext cx="11537433" cy="3039046"/>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04775"/>
            <a:ext cx="11888788" cy="917575"/>
          </a:xfrm>
        </p:spPr>
        <p:txBody>
          <a:bodyPr/>
          <a:lstStyle/>
          <a:p>
            <a:r>
              <a:rPr lang="en-US" sz="5400" dirty="0"/>
              <a:t>Microsoft R Components</a:t>
            </a:r>
          </a:p>
        </p:txBody>
      </p:sp>
      <p:sp>
        <p:nvSpPr>
          <p:cNvPr id="3" name="Rectangle 2"/>
          <p:cNvSpPr/>
          <p:nvPr/>
        </p:nvSpPr>
        <p:spPr>
          <a:xfrm>
            <a:off x="226938" y="1882404"/>
            <a:ext cx="11625981" cy="2985433"/>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 R Open</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cs typeface="Times New Roman" panose="02020603050405020304" pitchFamily="18" charset="0"/>
              </a:rPr>
              <a:t>Microsoft R Client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a:t>
            </a:r>
            <a:r>
              <a:rPr kumimoji="0" lang="en-US" sz="4800" b="0" i="0" u="none" strike="noStrike" kern="0" cap="none" spc="0" normalizeH="0" noProof="0" dirty="0">
                <a:ln>
                  <a:noFill/>
                </a:ln>
                <a:solidFill>
                  <a:srgbClr val="002864"/>
                </a:solidFill>
                <a:effectLst/>
                <a:uLnTx/>
                <a:uFillTx/>
                <a:cs typeface="Times New Roman" panose="02020603050405020304" pitchFamily="18" charset="0"/>
              </a:rPr>
              <a:t> R Server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noProof="0" dirty="0">
                <a:ln>
                  <a:noFill/>
                </a:ln>
                <a:solidFill>
                  <a:srgbClr val="002864"/>
                </a:solidFill>
                <a:effectLst/>
                <a:uLnTx/>
                <a:uFillTx/>
                <a:cs typeface="Times New Roman" panose="02020603050405020304" pitchFamily="18" charset="0"/>
              </a:rPr>
              <a:t>HDInsight </a:t>
            </a:r>
            <a:r>
              <a:rPr kumimoji="0" lang="en-US" sz="4400" b="0" i="0" u="none" strike="noStrike" kern="0" cap="none" spc="0" normalizeH="0" noProof="0" dirty="0" err="1">
                <a:ln>
                  <a:noFill/>
                </a:ln>
                <a:solidFill>
                  <a:srgbClr val="002864"/>
                </a:solidFill>
                <a:effectLst/>
                <a:uLnTx/>
                <a:uFillTx/>
                <a:cs typeface="Times New Roman" panose="02020603050405020304" pitchFamily="18" charset="0"/>
              </a:rPr>
              <a:t>SparkR</a:t>
            </a:r>
            <a:r>
              <a:rPr kumimoji="0" lang="en-US" sz="4400" b="0" i="0" u="none" strike="noStrike" kern="0" cap="none" spc="0" normalizeH="0" noProof="0" dirty="0">
                <a:ln>
                  <a:noFill/>
                </a:ln>
                <a:solidFill>
                  <a:srgbClr val="002864"/>
                </a:solidFill>
                <a:effectLst/>
                <a:uLnTx/>
                <a:uFillTx/>
                <a:cs typeface="Times New Roman" panose="02020603050405020304" pitchFamily="18" charset="0"/>
              </a:rPr>
              <a:t>  /</a:t>
            </a:r>
            <a:r>
              <a:rPr lang="en-US" sz="4400" kern="0" dirty="0">
                <a:solidFill>
                  <a:srgbClr val="002864"/>
                </a:solidFill>
                <a:cs typeface="Times New Roman" panose="02020603050405020304" pitchFamily="18" charset="0"/>
              </a:rPr>
              <a:t> SQL Server R Services</a:t>
            </a:r>
            <a:endParaRPr kumimoji="0" lang="en-US" sz="4400" b="0" i="0" u="none" strike="noStrike" kern="0" cap="none" spc="0" normalizeH="0" baseline="0" noProof="0" dirty="0">
              <a:ln>
                <a:noFill/>
              </a:ln>
              <a:solidFill>
                <a:srgbClr val="00B050"/>
              </a:solidFill>
              <a:effectLst/>
              <a:uLnTx/>
              <a:uFillTx/>
            </a:endParaRPr>
          </a:p>
        </p:txBody>
      </p:sp>
      <p:sp>
        <p:nvSpPr>
          <p:cNvPr id="4" name="Rectangle 3"/>
          <p:cNvSpPr/>
          <p:nvPr/>
        </p:nvSpPr>
        <p:spPr>
          <a:xfrm>
            <a:off x="315810" y="5346113"/>
            <a:ext cx="7988084" cy="769441"/>
          </a:xfrm>
          <a:prstGeom prst="rect">
            <a:avLst/>
          </a:prstGeom>
        </p:spPr>
        <p:txBody>
          <a:bodyPr wrap="none">
            <a:spAutoFit/>
          </a:bodyPr>
          <a:lstStyle/>
          <a:p>
            <a:pPr marL="685800" lvl="0" indent="-685800" defTabSz="914400">
              <a:buFont typeface="Arial" panose="020B0604020202020204" pitchFamily="34" charset="0"/>
              <a:buChar char="•"/>
              <a:defRPr/>
            </a:pPr>
            <a:r>
              <a:rPr lang="en-US" sz="4400" kern="0" dirty="0">
                <a:solidFill>
                  <a:srgbClr val="002864"/>
                </a:solidFill>
                <a:cs typeface="Times New Roman" panose="02020603050405020304" pitchFamily="18" charset="0"/>
              </a:rPr>
              <a:t>R in Azure Machine Learning</a:t>
            </a:r>
          </a:p>
        </p:txBody>
      </p:sp>
      <p:sp>
        <p:nvSpPr>
          <p:cNvPr id="6" name="Rectangle: Rounded Corners 5"/>
          <p:cNvSpPr/>
          <p:nvPr/>
        </p:nvSpPr>
        <p:spPr bwMode="auto">
          <a:xfrm>
            <a:off x="226939" y="1871340"/>
            <a:ext cx="6644549" cy="1649558"/>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226939" y="1863605"/>
            <a:ext cx="7204107" cy="2285089"/>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p:cNvSpPr/>
          <p:nvPr/>
        </p:nvSpPr>
        <p:spPr bwMode="auto">
          <a:xfrm>
            <a:off x="226939" y="1882404"/>
            <a:ext cx="6030399" cy="805981"/>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001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8732" y="171411"/>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54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Server</a:t>
            </a:r>
          </a:p>
        </p:txBody>
      </p:sp>
      <p:sp>
        <p:nvSpPr>
          <p:cNvPr id="10" name="Rectangle 9"/>
          <p:cNvSpPr/>
          <p:nvPr/>
        </p:nvSpPr>
        <p:spPr>
          <a:xfrm>
            <a:off x="671628" y="1422695"/>
            <a:ext cx="11093221" cy="1374897"/>
          </a:xfrm>
          <a:prstGeom prst="rect">
            <a:avLst/>
          </a:prstGeom>
        </p:spPr>
        <p:txBody>
          <a:bodyPr wrap="square">
            <a:spAutoFit/>
          </a:bodyPr>
          <a:lstStyle/>
          <a:p>
            <a:pPr defTabSz="932597">
              <a:defRPr/>
            </a:pPr>
            <a:r>
              <a:rPr lang="en-US" sz="204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836" b="1" kern="0" dirty="0">
              <a:solidFill>
                <a:sysClr val="windowText" lastClr="000000"/>
              </a:solidFill>
            </a:endParaRPr>
          </a:p>
        </p:txBody>
      </p:sp>
      <p:sp>
        <p:nvSpPr>
          <p:cNvPr id="11" name="Text Placeholder 2"/>
          <p:cNvSpPr>
            <a:spLocks noGrp="1"/>
          </p:cNvSpPr>
          <p:nvPr>
            <p:ph type="body" sz="quarter" idx="4294967295"/>
          </p:nvPr>
        </p:nvSpPr>
        <p:spPr>
          <a:xfrm>
            <a:off x="0" y="3213100"/>
            <a:ext cx="7891463" cy="3335338"/>
          </a:xfrm>
        </p:spPr>
        <p:txBody>
          <a:bodyPr/>
          <a:lstStyle/>
          <a:p>
            <a:pPr marL="0" indent="0">
              <a:buNone/>
            </a:pPr>
            <a:r>
              <a:rPr lang="en-US" sz="3199" b="1" dirty="0"/>
              <a:t>High-performance open source R plus:</a:t>
            </a:r>
          </a:p>
          <a:p>
            <a:pPr lvl="1"/>
            <a:r>
              <a:rPr lang="en-US" dirty="0"/>
              <a:t>Data source connectivity to big-data objects</a:t>
            </a:r>
          </a:p>
          <a:p>
            <a:pPr lvl="1"/>
            <a:r>
              <a:rPr lang="en-US" dirty="0"/>
              <a:t>Big-data advanced analytics</a:t>
            </a:r>
          </a:p>
          <a:p>
            <a:pPr lvl="1"/>
            <a:r>
              <a:rPr lang="en-US" dirty="0"/>
              <a:t>Multi-platform environment support</a:t>
            </a:r>
          </a:p>
          <a:p>
            <a:pPr lvl="1"/>
            <a:r>
              <a:rPr lang="en-US"/>
              <a:t>Inpredictive</a:t>
            </a:r>
            <a:r>
              <a:rPr lang="en-US" dirty="0"/>
              <a:t> modeling</a:t>
            </a:r>
          </a:p>
          <a:p>
            <a:pPr lvl="1"/>
            <a:r>
              <a:rPr lang="en-US" dirty="0"/>
              <a:t>Development and production environment support</a:t>
            </a:r>
          </a:p>
          <a:p>
            <a:pPr lvl="2"/>
            <a:r>
              <a:rPr lang="en-US" dirty="0"/>
              <a:t>IDE for data scientist developers</a:t>
            </a:r>
          </a:p>
          <a:p>
            <a:pPr lvl="2"/>
            <a:r>
              <a:rPr lang="en-US" dirty="0"/>
              <a:t>Secure, Scalable R Deployment</a:t>
            </a:r>
          </a:p>
        </p:txBody>
      </p:sp>
      <p:sp>
        <p:nvSpPr>
          <p:cNvPr id="15" name="Rectangle 14"/>
          <p:cNvSpPr/>
          <p:nvPr/>
        </p:nvSpPr>
        <p:spPr bwMode="auto">
          <a:xfrm>
            <a:off x="8333877" y="3352945"/>
            <a:ext cx="3430972" cy="2447885"/>
          </a:xfrm>
          <a:prstGeom prst="rect">
            <a:avLst/>
          </a:prstGeom>
          <a:no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8457524" y="5965129"/>
            <a:ext cx="1411652" cy="481827"/>
          </a:xfrm>
          <a:prstGeom prst="rect">
            <a:avLst/>
          </a:prstGeom>
          <a:solidFill>
            <a:srgbClr val="FFB900">
              <a:lumMod val="75000"/>
            </a:srgbClr>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Open Source Components </a:t>
            </a:r>
          </a:p>
        </p:txBody>
      </p:sp>
      <p:sp>
        <p:nvSpPr>
          <p:cNvPr id="17" name="Rectangle 16"/>
          <p:cNvSpPr/>
          <p:nvPr/>
        </p:nvSpPr>
        <p:spPr>
          <a:xfrm>
            <a:off x="10259004" y="5972250"/>
            <a:ext cx="1411652" cy="481827"/>
          </a:xfrm>
          <a:prstGeom prst="rect">
            <a:avLst/>
          </a:prstGeom>
          <a:solidFill>
            <a:srgbClr val="107C10"/>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Licensed Components </a:t>
            </a:r>
          </a:p>
        </p:txBody>
      </p:sp>
      <p:sp>
        <p:nvSpPr>
          <p:cNvPr id="18" name="Rectangle 17"/>
          <p:cNvSpPr/>
          <p:nvPr/>
        </p:nvSpPr>
        <p:spPr bwMode="auto">
          <a:xfrm>
            <a:off x="9532968" y="3477147"/>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8457524" y="3489029"/>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9014591" y="3878935"/>
            <a:ext cx="389634" cy="1735770"/>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21" name="Rectangle 20"/>
          <p:cNvSpPr/>
          <p:nvPr/>
        </p:nvSpPr>
        <p:spPr>
          <a:xfrm>
            <a:off x="8577069" y="3878935"/>
            <a:ext cx="378420" cy="1735769"/>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22" name="Rectangle 21"/>
          <p:cNvSpPr/>
          <p:nvPr/>
        </p:nvSpPr>
        <p:spPr>
          <a:xfrm rot="5400000">
            <a:off x="10386172" y="443626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23" name="Rectangle 22"/>
          <p:cNvSpPr/>
          <p:nvPr/>
        </p:nvSpPr>
        <p:spPr>
          <a:xfrm rot="5400000">
            <a:off x="10386172" y="3964386"/>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24" name="Rectangle 23"/>
          <p:cNvSpPr/>
          <p:nvPr/>
        </p:nvSpPr>
        <p:spPr>
          <a:xfrm rot="5400000">
            <a:off x="10386172" y="3492507"/>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25" name="Rectangle 24"/>
          <p:cNvSpPr/>
          <p:nvPr/>
        </p:nvSpPr>
        <p:spPr bwMode="auto">
          <a:xfrm>
            <a:off x="8577069" y="387893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9065458" y="5078426"/>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a:xfrm rot="5400000">
            <a:off x="9890804" y="3535765"/>
            <a:ext cx="345995" cy="931074"/>
          </a:xfrm>
          <a:prstGeom prst="rect">
            <a:avLst/>
          </a:prstGeom>
          <a:gradFill flip="none" rotWithShape="1">
            <a:gsLst>
              <a:gs pos="0">
                <a:srgbClr val="107C10"/>
              </a:gs>
              <a:gs pos="72000">
                <a:srgbClr val="FFB900">
                  <a:lumMod val="75000"/>
                </a:srgbClr>
              </a:gs>
            </a:gsLst>
            <a:lin ang="5400000" scaled="1"/>
            <a:tileRect/>
          </a:gradFill>
          <a:ln w="25400" cap="flat" cmpd="sng" algn="ctr">
            <a:noFill/>
            <a:prstDash val="solid"/>
          </a:ln>
          <a:effectLst/>
        </p:spPr>
        <p:txBody>
          <a:bodyPr vert="vert270" lIns="0" tIns="0" rIns="0" bIns="0" rtlCol="0" anchor="ctr"/>
          <a:lstStyle/>
          <a:p>
            <a:pPr algn="ctr" defTabSz="1243254">
              <a:defRPr/>
            </a:pPr>
            <a:r>
              <a:rPr lang="en-US" sz="1599" kern="0" dirty="0" err="1">
                <a:solidFill>
                  <a:prstClr val="white"/>
                </a:solidFill>
                <a:latin typeface="Segoe UI"/>
              </a:rPr>
              <a:t>DeployR</a:t>
            </a:r>
            <a:endParaRPr lang="en-US" sz="1599" kern="0" dirty="0">
              <a:solidFill>
                <a:prstClr val="white"/>
              </a:solidFill>
              <a:latin typeface="Segoe UI"/>
            </a:endParaRPr>
          </a:p>
        </p:txBody>
      </p:sp>
      <p:sp>
        <p:nvSpPr>
          <p:cNvPr id="28" name="Title 2"/>
          <p:cNvSpPr txBox="1">
            <a:spLocks/>
          </p:cNvSpPr>
          <p:nvPr/>
        </p:nvSpPr>
        <p:spPr>
          <a:xfrm>
            <a:off x="8487075" y="3440430"/>
            <a:ext cx="1016342" cy="35635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a:t>
            </a:r>
          </a:p>
        </p:txBody>
      </p:sp>
      <p:sp>
        <p:nvSpPr>
          <p:cNvPr id="29" name="Title 2"/>
          <p:cNvSpPr txBox="1">
            <a:spLocks/>
          </p:cNvSpPr>
          <p:nvPr/>
        </p:nvSpPr>
        <p:spPr>
          <a:xfrm>
            <a:off x="9998573" y="3445406"/>
            <a:ext cx="988530" cy="35999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599" b="1" spc="-104" dirty="0">
                <a:solidFill>
                  <a:srgbClr val="0072C6"/>
                </a:solidFill>
                <a:latin typeface="Segoe UI Light"/>
              </a:rPr>
              <a:t>R Server</a:t>
            </a:r>
          </a:p>
        </p:txBody>
      </p:sp>
      <p:sp>
        <p:nvSpPr>
          <p:cNvPr id="30" name="Rectangle 29"/>
          <p:cNvSpPr/>
          <p:nvPr/>
        </p:nvSpPr>
        <p:spPr>
          <a:xfrm rot="5400000">
            <a:off x="10897686" y="3519060"/>
            <a:ext cx="345995" cy="964484"/>
          </a:xfrm>
          <a:prstGeom prst="rect">
            <a:avLst/>
          </a:prstGeom>
          <a:solidFill>
            <a:srgbClr val="107C10"/>
          </a:solidFill>
          <a:ln w="25400" cap="flat" cmpd="sng" algn="ctr">
            <a:noFill/>
            <a:prstDash val="solid"/>
          </a:ln>
          <a:effectLst/>
        </p:spPr>
        <p:txBody>
          <a:bodyPr vert="vert270" rtlCol="0" anchor="ctr"/>
          <a:lstStyle/>
          <a:p>
            <a:pPr algn="ctr" defTabSz="1243254">
              <a:defRPr/>
            </a:pPr>
            <a:r>
              <a:rPr lang="en-US" sz="1599" kern="0" dirty="0" err="1">
                <a:solidFill>
                  <a:prstClr val="white"/>
                </a:solidFill>
                <a:latin typeface="Segoe UI"/>
              </a:rPr>
              <a:t>DevelopR</a:t>
            </a:r>
            <a:endParaRPr lang="en-US" sz="1599" kern="0" dirty="0">
              <a:solidFill>
                <a:prstClr val="white"/>
              </a:solidFill>
              <a:latin typeface="Segoe UI"/>
            </a:endParaRPr>
          </a:p>
        </p:txBody>
      </p:sp>
    </p:spTree>
    <p:extLst>
      <p:ext uri="{BB962C8B-B14F-4D97-AF65-F5344CB8AC3E}">
        <p14:creationId xmlns:p14="http://schemas.microsoft.com/office/powerpoint/2010/main" val="22875848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12234" y="145065"/>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The Microsoft R Server Platform</a:t>
            </a:r>
          </a:p>
        </p:txBody>
      </p:sp>
      <p:sp>
        <p:nvSpPr>
          <p:cNvPr id="31" name="Rectangle 30"/>
          <p:cNvSpPr/>
          <p:nvPr/>
        </p:nvSpPr>
        <p:spPr bwMode="auto">
          <a:xfrm>
            <a:off x="5629299" y="2070174"/>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4553855" y="2082055"/>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itle 2"/>
          <p:cNvSpPr txBox="1">
            <a:spLocks/>
          </p:cNvSpPr>
          <p:nvPr/>
        </p:nvSpPr>
        <p:spPr>
          <a:xfrm>
            <a:off x="4567179" y="2009788"/>
            <a:ext cx="3314350" cy="417852"/>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       Microsoft R Server</a:t>
            </a:r>
          </a:p>
        </p:txBody>
      </p:sp>
      <p:sp>
        <p:nvSpPr>
          <p:cNvPr id="34" name="Rectangle 33"/>
          <p:cNvSpPr/>
          <p:nvPr/>
        </p:nvSpPr>
        <p:spPr>
          <a:xfrm>
            <a:off x="5131716" y="2497158"/>
            <a:ext cx="368840" cy="1710573"/>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35" name="Rectangle 34"/>
          <p:cNvSpPr/>
          <p:nvPr/>
        </p:nvSpPr>
        <p:spPr>
          <a:xfrm>
            <a:off x="4659934" y="2497157"/>
            <a:ext cx="391887" cy="1710572"/>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36" name="Rectangle 35"/>
          <p:cNvSpPr/>
          <p:nvPr/>
        </p:nvSpPr>
        <p:spPr>
          <a:xfrm rot="5400000">
            <a:off x="6482503" y="3029288"/>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37" name="Rectangle 36"/>
          <p:cNvSpPr/>
          <p:nvPr/>
        </p:nvSpPr>
        <p:spPr>
          <a:xfrm rot="5400000">
            <a:off x="6482503" y="255741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38" name="Rectangle 37"/>
          <p:cNvSpPr/>
          <p:nvPr/>
        </p:nvSpPr>
        <p:spPr>
          <a:xfrm rot="5400000">
            <a:off x="6482503" y="2085534"/>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39" name="Rectangle 38"/>
          <p:cNvSpPr/>
          <p:nvPr/>
        </p:nvSpPr>
        <p:spPr bwMode="auto">
          <a:xfrm>
            <a:off x="4673401" y="2471961"/>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5161789" y="3671451"/>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a:xfrm rot="5400000">
            <a:off x="7013864" y="2226982"/>
            <a:ext cx="325259" cy="849259"/>
          </a:xfrm>
          <a:prstGeom prst="rect">
            <a:avLst/>
          </a:prstGeom>
          <a:gradFill flip="none" rotWithShape="1">
            <a:gsLst>
              <a:gs pos="0">
                <a:srgbClr val="107C10"/>
              </a:gs>
              <a:gs pos="72000">
                <a:srgbClr val="FFB900">
                  <a:lumMod val="75000"/>
                </a:srgbClr>
              </a:gs>
            </a:gsLst>
            <a:lin ang="5400000" scaled="1"/>
            <a:tileRect/>
          </a:gradFill>
          <a:ln w="25400" cap="flat" cmpd="sng" algn="ctr">
            <a:noFill/>
            <a:prstDash val="solid"/>
          </a:ln>
          <a:effectLst/>
        </p:spPr>
        <p:txBody>
          <a:bodyPr vert="vert270" lIns="0" tIns="0" rIns="0" bIns="0" rtlCol="0" anchor="ctr"/>
          <a:lstStyle/>
          <a:p>
            <a:pPr algn="ctr" defTabSz="1243254">
              <a:defRPr/>
            </a:pPr>
            <a:r>
              <a:rPr lang="en-US" sz="1599" kern="0" dirty="0" err="1">
                <a:solidFill>
                  <a:prstClr val="white"/>
                </a:solidFill>
                <a:latin typeface="Segoe UI"/>
              </a:rPr>
              <a:t>DeployR</a:t>
            </a:r>
            <a:endParaRPr lang="en-US" sz="1599" kern="0" dirty="0">
              <a:solidFill>
                <a:prstClr val="white"/>
              </a:solidFill>
              <a:latin typeface="Segoe UI"/>
            </a:endParaRPr>
          </a:p>
        </p:txBody>
      </p:sp>
      <p:sp>
        <p:nvSpPr>
          <p:cNvPr id="42" name="Rectangle 41"/>
          <p:cNvSpPr/>
          <p:nvPr/>
        </p:nvSpPr>
        <p:spPr>
          <a:xfrm rot="5400000">
            <a:off x="6035022" y="2137343"/>
            <a:ext cx="336262" cy="1030616"/>
          </a:xfrm>
          <a:prstGeom prst="rect">
            <a:avLst/>
          </a:prstGeom>
          <a:solidFill>
            <a:srgbClr val="107C10"/>
          </a:solidFill>
          <a:ln w="25400" cap="flat" cmpd="sng" algn="ctr">
            <a:noFill/>
            <a:prstDash val="solid"/>
          </a:ln>
          <a:effectLst/>
        </p:spPr>
        <p:txBody>
          <a:bodyPr vert="vert270" rtlCol="0" anchor="ctr"/>
          <a:lstStyle/>
          <a:p>
            <a:pPr algn="ctr" defTabSz="1243254">
              <a:defRPr/>
            </a:pPr>
            <a:r>
              <a:rPr lang="en-US" sz="1599" kern="0" dirty="0" err="1">
                <a:solidFill>
                  <a:prstClr val="white"/>
                </a:solidFill>
                <a:latin typeface="Segoe UI"/>
              </a:rPr>
              <a:t>DevelopR</a:t>
            </a:r>
            <a:endParaRPr lang="en-US" sz="1599" kern="0" dirty="0">
              <a:solidFill>
                <a:prstClr val="white"/>
              </a:solidFill>
              <a:latin typeface="Segoe UI"/>
            </a:endParaRPr>
          </a:p>
        </p:txBody>
      </p:sp>
      <p:sp>
        <p:nvSpPr>
          <p:cNvPr id="43" name="Rectangle 42"/>
          <p:cNvSpPr/>
          <p:nvPr/>
        </p:nvSpPr>
        <p:spPr>
          <a:xfrm>
            <a:off x="8950535" y="2218645"/>
            <a:ext cx="2651714" cy="2723055"/>
          </a:xfrm>
          <a:prstGeom prst="rect">
            <a:avLst/>
          </a:prstGeom>
        </p:spPr>
        <p:txBody>
          <a:bodyPr wrap="square">
            <a:spAutoFit/>
          </a:bodyPr>
          <a:lstStyle/>
          <a:p>
            <a:pPr defTabSz="932597">
              <a:lnSpc>
                <a:spcPct val="90000"/>
              </a:lnSpc>
              <a:spcBef>
                <a:spcPts val="612"/>
              </a:spcBef>
              <a:spcAft>
                <a:spcPts val="306"/>
              </a:spcAft>
              <a:buClr>
                <a:srgbClr val="F15D22"/>
              </a:buClr>
              <a:defRPr/>
            </a:pPr>
            <a:r>
              <a:rPr lang="en-US" sz="1836" b="1" kern="0" dirty="0" err="1">
                <a:solidFill>
                  <a:srgbClr val="F15D22"/>
                </a:solidFill>
              </a:rPr>
              <a:t>ConnectR</a:t>
            </a:r>
            <a:endParaRPr lang="en-US" sz="1836" b="1" kern="0" dirty="0">
              <a:solidFill>
                <a:srgbClr val="F15D22"/>
              </a:solidFill>
            </a:endParaRP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High-speed &amp; direct connectors</a:t>
            </a:r>
          </a:p>
          <a:p>
            <a:pPr marL="0" lvl="1" defTabSz="932597">
              <a:lnSpc>
                <a:spcPct val="90000"/>
              </a:lnSpc>
              <a:spcBef>
                <a:spcPts val="612"/>
              </a:spcBef>
              <a:buClr>
                <a:srgbClr val="107C10"/>
              </a:buClr>
              <a:buSzPct val="100000"/>
              <a:defRPr/>
            </a:pPr>
            <a:r>
              <a:rPr lang="en-US" sz="1428" b="1" kern="0" dirty="0">
                <a:solidFill>
                  <a:srgbClr val="107C10"/>
                </a:solidFill>
              </a:rPr>
              <a:t>Available for: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High-performance XDF</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SAS, SPSS, delimited &amp; fixed format text data files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Hadoop HDFS (text &amp; XDF)</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err="1">
                <a:solidFill>
                  <a:srgbClr val="505050"/>
                </a:solidFill>
              </a:rPr>
              <a:t>Teradata</a:t>
            </a:r>
            <a:r>
              <a:rPr lang="en-US" sz="1428" kern="0" dirty="0">
                <a:solidFill>
                  <a:srgbClr val="505050"/>
                </a:solidFill>
              </a:rPr>
              <a:t> Database &amp; Aster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EDWs and ADWs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ODBC</a:t>
            </a:r>
          </a:p>
        </p:txBody>
      </p:sp>
      <p:sp>
        <p:nvSpPr>
          <p:cNvPr id="44" name="Rectangle 43"/>
          <p:cNvSpPr/>
          <p:nvPr/>
        </p:nvSpPr>
        <p:spPr>
          <a:xfrm>
            <a:off x="4538100" y="4380449"/>
            <a:ext cx="4457331" cy="2443282"/>
          </a:xfrm>
          <a:prstGeom prst="rect">
            <a:avLst/>
          </a:prstGeom>
        </p:spPr>
        <p:txBody>
          <a:bodyPr wrap="square">
            <a:spAutoFit/>
          </a:bodyPr>
          <a:lstStyle/>
          <a:p>
            <a:pPr defTabSz="932597">
              <a:lnSpc>
                <a:spcPct val="90000"/>
              </a:lnSpc>
              <a:spcBef>
                <a:spcPts val="612"/>
              </a:spcBef>
              <a:spcAft>
                <a:spcPts val="306"/>
              </a:spcAft>
              <a:buClr>
                <a:srgbClr val="F15D22"/>
              </a:buClr>
              <a:defRPr/>
            </a:pPr>
            <a:r>
              <a:rPr lang="en-US" sz="1836" b="1" kern="0" dirty="0" err="1">
                <a:solidFill>
                  <a:srgbClr val="F15D22"/>
                </a:solidFill>
              </a:rPr>
              <a:t>ScaleR</a:t>
            </a:r>
            <a:endParaRPr lang="en-US" sz="1836" b="1" kern="0" dirty="0">
              <a:solidFill>
                <a:srgbClr val="F15D22"/>
              </a:solidFill>
            </a:endParaRP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Ready-to-Use high-performance </a:t>
            </a:r>
            <a:br>
              <a:rPr lang="en-US" sz="1428" kern="0" dirty="0">
                <a:solidFill>
                  <a:srgbClr val="505050"/>
                </a:solidFill>
              </a:rPr>
            </a:br>
            <a:r>
              <a:rPr lang="en-US" sz="1428" kern="0" dirty="0">
                <a:solidFill>
                  <a:srgbClr val="505050"/>
                </a:solidFill>
              </a:rPr>
              <a:t>big data big analytics </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Fully-parallelized analytics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Data prep &amp; data distillation</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Descriptive statistics &amp; statistical tests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Range of predictive functions </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User tools for distributing customized R algorithms across nodes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Wide data sets supported – thousands of variables </a:t>
            </a:r>
          </a:p>
        </p:txBody>
      </p:sp>
      <p:cxnSp>
        <p:nvCxnSpPr>
          <p:cNvPr id="45" name="Straight Connector 44"/>
          <p:cNvCxnSpPr/>
          <p:nvPr/>
        </p:nvCxnSpPr>
        <p:spPr>
          <a:xfrm>
            <a:off x="5486025" y="3555844"/>
            <a:ext cx="5517" cy="824429"/>
          </a:xfrm>
          <a:prstGeom prst="line">
            <a:avLst/>
          </a:prstGeom>
          <a:noFill/>
          <a:ln w="38100" cap="flat" cmpd="sng" algn="ctr">
            <a:solidFill>
              <a:srgbClr val="107C10">
                <a:lumMod val="75000"/>
              </a:srgbClr>
            </a:solidFill>
            <a:prstDash val="solid"/>
          </a:ln>
          <a:effectLst/>
        </p:spPr>
      </p:cxnSp>
      <p:cxnSp>
        <p:nvCxnSpPr>
          <p:cNvPr id="46" name="Straight Connector 45"/>
          <p:cNvCxnSpPr/>
          <p:nvPr/>
        </p:nvCxnSpPr>
        <p:spPr>
          <a:xfrm flipV="1">
            <a:off x="5452219" y="3546689"/>
            <a:ext cx="229728" cy="3255"/>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47" name="Straight Connector 46"/>
          <p:cNvCxnSpPr/>
          <p:nvPr/>
        </p:nvCxnSpPr>
        <p:spPr>
          <a:xfrm flipH="1">
            <a:off x="7657726" y="2426759"/>
            <a:ext cx="1292809" cy="608839"/>
          </a:xfrm>
          <a:prstGeom prst="line">
            <a:avLst/>
          </a:prstGeom>
          <a:noFill/>
          <a:ln w="38100" cap="flat" cmpd="sng" algn="ctr">
            <a:solidFill>
              <a:srgbClr val="107C10">
                <a:lumMod val="75000"/>
              </a:srgbClr>
            </a:solidFill>
            <a:prstDash val="solid"/>
            <a:headEnd type="none" w="med" len="med"/>
            <a:tailEnd type="oval" w="med" len="med"/>
          </a:ln>
          <a:effectLst/>
        </p:spPr>
      </p:cxnSp>
      <p:sp>
        <p:nvSpPr>
          <p:cNvPr id="48" name="Rectangle 47"/>
          <p:cNvSpPr/>
          <p:nvPr/>
        </p:nvSpPr>
        <p:spPr>
          <a:xfrm>
            <a:off x="9010491" y="5216284"/>
            <a:ext cx="3264469" cy="835311"/>
          </a:xfrm>
          <a:prstGeom prst="rect">
            <a:avLst/>
          </a:prstGeom>
        </p:spPr>
        <p:txBody>
          <a:bodyPr wrap="square">
            <a:spAutoFit/>
          </a:bodyPr>
          <a:lstStyle/>
          <a:p>
            <a:pPr defTabSz="932597">
              <a:lnSpc>
                <a:spcPct val="90000"/>
              </a:lnSpc>
              <a:spcBef>
                <a:spcPts val="612"/>
              </a:spcBef>
              <a:spcAft>
                <a:spcPts val="306"/>
              </a:spcAft>
              <a:buClr>
                <a:srgbClr val="F15D22"/>
              </a:buClr>
              <a:defRPr/>
            </a:pPr>
            <a:r>
              <a:rPr lang="en-US" sz="1836" b="1" kern="0" dirty="0">
                <a:solidFill>
                  <a:srgbClr val="F15D22"/>
                </a:solidFill>
              </a:rPr>
              <a:t>DistributedR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Distributed computing framework</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Delivers cross-platform portability </a:t>
            </a:r>
          </a:p>
        </p:txBody>
      </p:sp>
      <p:cxnSp>
        <p:nvCxnSpPr>
          <p:cNvPr id="49" name="Straight Connector 48"/>
          <p:cNvCxnSpPr/>
          <p:nvPr/>
        </p:nvCxnSpPr>
        <p:spPr>
          <a:xfrm flipH="1" flipV="1">
            <a:off x="7494688" y="4202431"/>
            <a:ext cx="1525636" cy="1090761"/>
          </a:xfrm>
          <a:prstGeom prst="line">
            <a:avLst/>
          </a:prstGeom>
          <a:noFill/>
          <a:ln w="38100" cap="flat" cmpd="sng" algn="ctr">
            <a:solidFill>
              <a:srgbClr val="107C10">
                <a:lumMod val="75000"/>
              </a:srgbClr>
            </a:solidFill>
            <a:prstDash val="solid"/>
            <a:headEnd type="none" w="med" len="med"/>
            <a:tailEnd type="oval" w="med" len="med"/>
          </a:ln>
          <a:effectLst/>
        </p:spPr>
      </p:cxnSp>
      <p:sp>
        <p:nvSpPr>
          <p:cNvPr id="50" name="Oval 49"/>
          <p:cNvSpPr/>
          <p:nvPr/>
        </p:nvSpPr>
        <p:spPr>
          <a:xfrm>
            <a:off x="5616336" y="3473673"/>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
        <p:nvSpPr>
          <p:cNvPr id="51" name="Oval 50"/>
          <p:cNvSpPr/>
          <p:nvPr/>
        </p:nvSpPr>
        <p:spPr>
          <a:xfrm>
            <a:off x="7575934" y="2946281"/>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
        <p:nvSpPr>
          <p:cNvPr id="52" name="Oval 51"/>
          <p:cNvSpPr/>
          <p:nvPr/>
        </p:nvSpPr>
        <p:spPr>
          <a:xfrm>
            <a:off x="7402855" y="4122393"/>
            <a:ext cx="164003" cy="158682"/>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cxnSp>
        <p:nvCxnSpPr>
          <p:cNvPr id="53" name="Straight Connector 52"/>
          <p:cNvCxnSpPr/>
          <p:nvPr/>
        </p:nvCxnSpPr>
        <p:spPr>
          <a:xfrm>
            <a:off x="4543396" y="2427640"/>
            <a:ext cx="3223869" cy="1078"/>
          </a:xfrm>
          <a:prstGeom prst="line">
            <a:avLst/>
          </a:prstGeom>
          <a:noFill/>
          <a:ln w="28575" cap="flat" cmpd="sng" algn="ctr">
            <a:solidFill>
              <a:sysClr val="window" lastClr="FFFFFF"/>
            </a:solidFill>
            <a:prstDash val="solid"/>
          </a:ln>
          <a:effectLst/>
        </p:spPr>
      </p:cxnSp>
      <p:sp>
        <p:nvSpPr>
          <p:cNvPr id="54" name="Rectangle 53"/>
          <p:cNvSpPr/>
          <p:nvPr/>
        </p:nvSpPr>
        <p:spPr>
          <a:xfrm>
            <a:off x="299009" y="1868134"/>
            <a:ext cx="3741854" cy="2400121"/>
          </a:xfrm>
          <a:prstGeom prst="rect">
            <a:avLst/>
          </a:prstGeom>
        </p:spPr>
        <p:txBody>
          <a:bodyPr wrap="square">
            <a:spAutoFit/>
          </a:bodyPr>
          <a:lstStyle/>
          <a:p>
            <a:pPr defTabSz="932418">
              <a:lnSpc>
                <a:spcPct val="90000"/>
              </a:lnSpc>
              <a:spcBef>
                <a:spcPts val="612"/>
              </a:spcBef>
              <a:spcAft>
                <a:spcPts val="306"/>
              </a:spcAft>
              <a:buClr>
                <a:srgbClr val="F15D22"/>
              </a:buClr>
              <a:defRPr/>
            </a:pPr>
            <a:r>
              <a:rPr lang="en-US" sz="1836" b="1" kern="0" dirty="0">
                <a:solidFill>
                  <a:srgbClr val="505050"/>
                </a:solidFill>
              </a:rPr>
              <a:t>R+CRAN</a:t>
            </a:r>
          </a:p>
          <a:p>
            <a:pPr marL="116552" lvl="1" indent="-116552" defTabSz="932418">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Open source R interpreter</a:t>
            </a:r>
          </a:p>
          <a:p>
            <a:pPr marL="307698" lvl="2" indent="-116552" defTabSz="932418">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R 3.2.2</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Freely-available huge range of R algorithms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Algorithms callable by MSR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Embeddable in R scripts</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100% Compatible with existing R scripts, functions and packages</a:t>
            </a:r>
          </a:p>
          <a:p>
            <a:pPr marL="0" lvl="1" defTabSz="932418">
              <a:lnSpc>
                <a:spcPct val="90000"/>
              </a:lnSpc>
              <a:spcAft>
                <a:spcPts val="306"/>
              </a:spcAft>
              <a:buClr>
                <a:srgbClr val="515254"/>
              </a:buClr>
              <a:buSzPct val="100000"/>
              <a:defRPr/>
            </a:pPr>
            <a:endParaRPr lang="en-US" sz="1122" kern="0" dirty="0">
              <a:solidFill>
                <a:srgbClr val="505050"/>
              </a:solidFill>
            </a:endParaRPr>
          </a:p>
        </p:txBody>
      </p:sp>
      <p:sp>
        <p:nvSpPr>
          <p:cNvPr id="55" name="Rectangle 54"/>
          <p:cNvSpPr/>
          <p:nvPr/>
        </p:nvSpPr>
        <p:spPr>
          <a:xfrm>
            <a:off x="324015" y="4801613"/>
            <a:ext cx="2651714" cy="1681282"/>
          </a:xfrm>
          <a:prstGeom prst="rect">
            <a:avLst/>
          </a:prstGeom>
        </p:spPr>
        <p:txBody>
          <a:bodyPr wrap="square">
            <a:spAutoFit/>
          </a:bodyPr>
          <a:lstStyle/>
          <a:p>
            <a:pPr defTabSz="932418">
              <a:lnSpc>
                <a:spcPct val="90000"/>
              </a:lnSpc>
              <a:spcBef>
                <a:spcPts val="612"/>
              </a:spcBef>
              <a:spcAft>
                <a:spcPts val="306"/>
              </a:spcAft>
              <a:buClr>
                <a:srgbClr val="F15D22"/>
              </a:buClr>
              <a:defRPr/>
            </a:pPr>
            <a:r>
              <a:rPr lang="en-US" sz="1836" b="1" kern="0" dirty="0">
                <a:solidFill>
                  <a:srgbClr val="F15D22"/>
                </a:solidFill>
              </a:rPr>
              <a:t>MRO</a:t>
            </a:r>
          </a:p>
          <a:p>
            <a:pPr marL="116552" lvl="1" indent="-116552" defTabSz="932418">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Performance enhanced R interpreter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Based on open source R</a:t>
            </a:r>
          </a:p>
          <a:p>
            <a:pPr marL="116552" lvl="1" indent="-116552" defTabSz="932597">
              <a:lnSpc>
                <a:spcPct val="90000"/>
              </a:lnSpc>
              <a:spcAft>
                <a:spcPts val="306"/>
              </a:spcAft>
              <a:buClr>
                <a:srgbClr val="515254"/>
              </a:buClr>
              <a:buSzPct val="100000"/>
              <a:buFont typeface="Arial" panose="020B0604020202020204" pitchFamily="34" charset="0"/>
              <a:buChar char="•"/>
              <a:defRPr/>
            </a:pPr>
            <a:r>
              <a:rPr lang="en-US" sz="1428" kern="0" dirty="0">
                <a:solidFill>
                  <a:srgbClr val="505050"/>
                </a:solidFill>
              </a:rPr>
              <a:t>Adds high-performance math library to speed up linear algebra functions </a:t>
            </a:r>
          </a:p>
        </p:txBody>
      </p:sp>
      <p:sp>
        <p:nvSpPr>
          <p:cNvPr id="56" name="Rectangle 55"/>
          <p:cNvSpPr/>
          <p:nvPr/>
        </p:nvSpPr>
        <p:spPr bwMode="auto">
          <a:xfrm>
            <a:off x="1212094" y="178996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4576137" y="2497157"/>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848731" y="3989684"/>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5064526" y="3696648"/>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Elbow Connector 59"/>
          <p:cNvCxnSpPr>
            <a:stCxn id="56" idx="3"/>
            <a:endCxn id="57" idx="1"/>
          </p:cNvCxnSpPr>
          <p:nvPr/>
        </p:nvCxnSpPr>
        <p:spPr>
          <a:xfrm>
            <a:off x="1743465" y="2032208"/>
            <a:ext cx="2832672" cy="707192"/>
          </a:xfrm>
          <a:prstGeom prst="bentConnector3">
            <a:avLst>
              <a:gd name="adj1" fmla="val 50000"/>
            </a:avLst>
          </a:prstGeom>
          <a:noFill/>
          <a:ln w="38100" cap="flat" cmpd="sng" algn="ctr">
            <a:solidFill>
              <a:srgbClr val="107C10">
                <a:lumMod val="75000"/>
              </a:srgbClr>
            </a:solidFill>
            <a:prstDash val="solid"/>
          </a:ln>
          <a:effectLst/>
        </p:spPr>
      </p:cxnSp>
      <p:cxnSp>
        <p:nvCxnSpPr>
          <p:cNvPr id="61" name="Elbow Connector 60"/>
          <p:cNvCxnSpPr/>
          <p:nvPr/>
        </p:nvCxnSpPr>
        <p:spPr>
          <a:xfrm flipV="1">
            <a:off x="1279118" y="3961030"/>
            <a:ext cx="3274738" cy="1052790"/>
          </a:xfrm>
          <a:prstGeom prst="bentConnector3">
            <a:avLst>
              <a:gd name="adj1" fmla="val 50000"/>
            </a:avLst>
          </a:prstGeom>
          <a:noFill/>
          <a:ln w="38100" cap="flat" cmpd="sng" algn="ctr">
            <a:solidFill>
              <a:srgbClr val="107C10">
                <a:lumMod val="75000"/>
              </a:srgbClr>
            </a:solidFill>
            <a:prstDash val="solid"/>
          </a:ln>
          <a:effectLst/>
        </p:spPr>
      </p:cxnSp>
      <p:sp>
        <p:nvSpPr>
          <p:cNvPr id="62" name="Oval 61"/>
          <p:cNvSpPr/>
          <p:nvPr/>
        </p:nvSpPr>
        <p:spPr>
          <a:xfrm>
            <a:off x="4519353" y="2676580"/>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
        <p:nvSpPr>
          <p:cNvPr id="63" name="Oval 62"/>
          <p:cNvSpPr/>
          <p:nvPr/>
        </p:nvSpPr>
        <p:spPr>
          <a:xfrm>
            <a:off x="4504524" y="3880390"/>
            <a:ext cx="143458" cy="143458"/>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defTabSz="932597">
              <a:defRPr/>
            </a:pPr>
            <a:endParaRPr lang="en-US" sz="1326" kern="0">
              <a:solidFill>
                <a:prstClr val="white"/>
              </a:solidFill>
              <a:latin typeface="Segoe UI"/>
            </a:endParaRPr>
          </a:p>
        </p:txBody>
      </p:sp>
    </p:spTree>
    <p:extLst>
      <p:ext uri="{BB962C8B-B14F-4D97-AF65-F5344CB8AC3E}">
        <p14:creationId xmlns:p14="http://schemas.microsoft.com/office/powerpoint/2010/main" val="769279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0071" y="180079"/>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CRAN, MRO, MRS Comparison</a:t>
            </a:r>
          </a:p>
        </p:txBody>
      </p:sp>
      <p:graphicFrame>
        <p:nvGraphicFramePr>
          <p:cNvPr id="10" name="Table 9"/>
          <p:cNvGraphicFramePr>
            <a:graphicFrameLocks noGrp="1"/>
          </p:cNvGraphicFramePr>
          <p:nvPr>
            <p:extLst>
              <p:ext uri="{D42A27DB-BD31-4B8C-83A1-F6EECF244321}">
                <p14:modId xmlns:p14="http://schemas.microsoft.com/office/powerpoint/2010/main" val="2769219481"/>
              </p:ext>
            </p:extLst>
          </p:nvPr>
        </p:nvGraphicFramePr>
        <p:xfrm>
          <a:off x="348793" y="1877718"/>
          <a:ext cx="11717469" cy="4805885"/>
        </p:xfrm>
        <a:graphic>
          <a:graphicData uri="http://schemas.openxmlformats.org/drawingml/2006/table">
            <a:tbl>
              <a:tblPr firstRow="1" bandRow="1">
                <a:tableStyleId>{2D5ABB26-0587-4C30-8999-92F81FD0307C}</a:tableStyleId>
              </a:tblPr>
              <a:tblGrid>
                <a:gridCol w="1885360">
                  <a:extLst>
                    <a:ext uri="{9D8B030D-6E8A-4147-A177-3AD203B41FA5}">
                      <a16:colId xmlns:a16="http://schemas.microsoft.com/office/drawing/2014/main" val="20000"/>
                    </a:ext>
                  </a:extLst>
                </a:gridCol>
                <a:gridCol w="2488676">
                  <a:extLst>
                    <a:ext uri="{9D8B030D-6E8A-4147-A177-3AD203B41FA5}">
                      <a16:colId xmlns:a16="http://schemas.microsoft.com/office/drawing/2014/main" val="20001"/>
                    </a:ext>
                  </a:extLst>
                </a:gridCol>
                <a:gridCol w="2667785">
                  <a:extLst>
                    <a:ext uri="{9D8B030D-6E8A-4147-A177-3AD203B41FA5}">
                      <a16:colId xmlns:a16="http://schemas.microsoft.com/office/drawing/2014/main" val="20002"/>
                    </a:ext>
                  </a:extLst>
                </a:gridCol>
                <a:gridCol w="4675648">
                  <a:extLst>
                    <a:ext uri="{9D8B030D-6E8A-4147-A177-3AD203B41FA5}">
                      <a16:colId xmlns:a16="http://schemas.microsoft.com/office/drawing/2014/main" val="20003"/>
                    </a:ext>
                  </a:extLst>
                </a:gridCol>
              </a:tblGrid>
              <a:tr h="804684">
                <a:tc>
                  <a:txBody>
                    <a:bodyPr/>
                    <a:lstStyle/>
                    <a:p>
                      <a:r>
                        <a:rPr lang="en-US" sz="2400" b="1" dirty="0" err="1"/>
                        <a:t>Datasize</a:t>
                      </a:r>
                      <a:endParaRPr lang="en-US" sz="2400" b="1" dirty="0"/>
                    </a:p>
                  </a:txBody>
                  <a:tcPr marL="93247" marR="93247" marT="46623" marB="46623">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tx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In-Memory</a:t>
                      </a:r>
                      <a:r>
                        <a:rPr lang="en-US" sz="2000" b="1" baseline="0" dirty="0">
                          <a:solidFill>
                            <a:schemeClr val="bg1"/>
                          </a:solidFill>
                        </a:rPr>
                        <a:t> or Disk Based</a:t>
                      </a:r>
                      <a:endParaRPr lang="en-US" sz="2000" b="1" dirty="0">
                        <a:solidFill>
                          <a:schemeClr val="bg1"/>
                        </a:solidFill>
                      </a:endParaRPr>
                    </a:p>
                  </a:txBody>
                  <a:tcPr marL="93247" marR="93247" marT="46623" marB="46623" anchor="ctr">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0"/>
                  </a:ext>
                </a:extLst>
              </a:tr>
              <a:tr h="865971">
                <a:tc>
                  <a:txBody>
                    <a:bodyPr/>
                    <a:lstStyle/>
                    <a:p>
                      <a:r>
                        <a:rPr lang="en-US" sz="2400" b="1" dirty="0"/>
                        <a:t>Speed of Analysis</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Single</a:t>
                      </a:r>
                      <a:r>
                        <a:rPr lang="en-US" sz="2000" baseline="0" dirty="0">
                          <a:solidFill>
                            <a:schemeClr val="bg1"/>
                          </a:solidFill>
                        </a:rPr>
                        <a:t> 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baseline="0" dirty="0">
                          <a:solidFill>
                            <a:schemeClr val="tx1"/>
                          </a:solidFill>
                        </a:rPr>
                        <a:t>Multi-threaded</a:t>
                      </a:r>
                      <a:endParaRPr lang="en-US" sz="2000" dirty="0">
                        <a:solidFill>
                          <a:schemeClr val="tx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Multi-threaded</a:t>
                      </a:r>
                      <a:r>
                        <a:rPr lang="en-US" sz="2000" b="1" baseline="0" dirty="0">
                          <a:solidFill>
                            <a:schemeClr val="bg1"/>
                          </a:solidFill>
                        </a:rPr>
                        <a:t>, </a:t>
                      </a:r>
                      <a:r>
                        <a:rPr lang="en-US" sz="2000" b="1" dirty="0">
                          <a:solidFill>
                            <a:schemeClr val="bg1"/>
                          </a:solidFill>
                        </a:rPr>
                        <a:t>parallel processing 1:N</a:t>
                      </a:r>
                      <a:r>
                        <a:rPr lang="en-US" sz="2000" b="1" baseline="0" dirty="0">
                          <a:solidFill>
                            <a:schemeClr val="bg1"/>
                          </a:solidFill>
                        </a:rPr>
                        <a:t> servers</a:t>
                      </a:r>
                      <a:endParaRPr lang="en-US" sz="2000" b="1"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1"/>
                  </a:ext>
                </a:extLst>
              </a:tr>
              <a:tr h="899353">
                <a:tc>
                  <a:txBody>
                    <a:bodyPr/>
                    <a:lstStyle/>
                    <a:p>
                      <a:r>
                        <a:rPr lang="en-US" sz="2400" b="1" dirty="0"/>
                        <a:t>Support</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tx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Community + Commercial</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2"/>
                  </a:ext>
                </a:extLst>
              </a:tr>
              <a:tr h="1336524">
                <a:tc>
                  <a:txBody>
                    <a:bodyPr/>
                    <a:lstStyle/>
                    <a:p>
                      <a:r>
                        <a:rPr lang="en-US" sz="2400" b="1" dirty="0"/>
                        <a:t>Analytic</a:t>
                      </a:r>
                      <a:r>
                        <a:rPr lang="en-US" sz="2400" b="1" baseline="0" dirty="0"/>
                        <a:t> Breadth &amp; Depth</a:t>
                      </a:r>
                      <a:endParaRPr lang="en-US" sz="2400" b="1" dirty="0"/>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tx1"/>
                          </a:solidFill>
                        </a:rPr>
                        <a:t>7500+ innovative analytic</a:t>
                      </a:r>
                      <a:r>
                        <a:rPr lang="en-US" sz="2000" baseline="0" dirty="0">
                          <a:solidFill>
                            <a:schemeClr val="tx1"/>
                          </a:solidFill>
                        </a:rPr>
                        <a:t> packages</a:t>
                      </a:r>
                      <a:r>
                        <a:rPr lang="en-US" sz="2000" dirty="0">
                          <a:solidFill>
                            <a:schemeClr val="tx1"/>
                          </a:solidFill>
                        </a:rPr>
                        <a:t> </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noProof="1">
                          <a:solidFill>
                            <a:schemeClr val="bg1"/>
                          </a:solidFill>
                          <a:latin typeface="+mn-lt"/>
                        </a:rPr>
                        <a:t>7500+</a:t>
                      </a:r>
                      <a:r>
                        <a:rPr lang="en-US" sz="2000" b="1" baseline="0" noProof="1">
                          <a:solidFill>
                            <a:schemeClr val="bg1"/>
                          </a:solidFill>
                          <a:latin typeface="+mn-lt"/>
                        </a:rPr>
                        <a:t> innovative packages + </a:t>
                      </a:r>
                      <a:r>
                        <a:rPr lang="en-US" sz="2000" b="1" noProof="1">
                          <a:solidFill>
                            <a:schemeClr val="bg1"/>
                          </a:solidFill>
                          <a:latin typeface="+mn-lt"/>
                        </a:rPr>
                        <a:t>commercial parallel high-speed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2000" b="1" dirty="0">
                        <a:solidFill>
                          <a:schemeClr val="bg1"/>
                        </a:solidFill>
                        <a:latin typeface="+mn-lt"/>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3"/>
                  </a:ext>
                </a:extLst>
              </a:tr>
              <a:tr h="899353">
                <a:tc>
                  <a:txBody>
                    <a:bodyPr/>
                    <a:lstStyle/>
                    <a:p>
                      <a:r>
                        <a:rPr lang="en-US" sz="2400" b="1" dirty="0"/>
                        <a:t>License</a:t>
                      </a:r>
                    </a:p>
                  </a:txBody>
                  <a:tcPr marL="93247" marR="93247" marT="46623" marB="46623">
                    <a:lnT w="12700" cap="flat" cmpd="sng" algn="ctr">
                      <a:solidFill>
                        <a:srgbClr val="000000"/>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Open Source</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solidFill>
                      <a:srgbClr val="8597BE"/>
                    </a:solidFill>
                  </a:tcPr>
                </a:tc>
                <a:tc>
                  <a:txBody>
                    <a:bodyPr/>
                    <a:lstStyle/>
                    <a:p>
                      <a:r>
                        <a:rPr lang="en-US" sz="2000" dirty="0">
                          <a:solidFill>
                            <a:schemeClr val="tx1"/>
                          </a:solidFill>
                        </a:rPr>
                        <a:t>Open Source</a:t>
                      </a:r>
                    </a:p>
                  </a:txBody>
                  <a:tcPr marL="93247" marR="93247" marT="46623" marB="46623" anchor="ctr">
                    <a:lnT w="12700" cap="flat" cmpd="sng" algn="ctr">
                      <a:solidFill>
                        <a:srgbClr val="000000"/>
                      </a:solidFill>
                      <a:prstDash val="solid"/>
                      <a:round/>
                      <a:headEnd type="none" w="med" len="med"/>
                      <a:tailEnd type="none" w="med" len="med"/>
                    </a:lnT>
                    <a:solidFill>
                      <a:schemeClr val="bg2">
                        <a:lumMod val="90000"/>
                      </a:schemeClr>
                    </a:solidFill>
                  </a:tcPr>
                </a:tc>
                <a:tc>
                  <a:txBody>
                    <a:bodyPr/>
                    <a:lstStyle/>
                    <a:p>
                      <a:r>
                        <a:rPr lang="en-US" sz="2000" b="1" dirty="0">
                          <a:solidFill>
                            <a:schemeClr val="bg1"/>
                          </a:solidFill>
                        </a:rPr>
                        <a:t>Commercial license.</a:t>
                      </a:r>
                    </a:p>
                    <a:p>
                      <a:r>
                        <a:rPr lang="en-US" sz="2000" b="1" dirty="0">
                          <a:solidFill>
                            <a:schemeClr val="bg1"/>
                          </a:solidFill>
                        </a:rPr>
                        <a:t>Supported release with indemnity</a:t>
                      </a:r>
                    </a:p>
                  </a:txBody>
                  <a:tcPr marL="93247" marR="93247" marT="46623" marB="46623" anchor="ctr">
                    <a:lnT w="12700" cap="flat" cmpd="sng" algn="ctr">
                      <a:solidFill>
                        <a:srgbClr val="000000"/>
                      </a:solidFill>
                      <a:prstDash val="solid"/>
                      <a:round/>
                      <a:headEnd type="none" w="med" len="med"/>
                      <a:tailEnd type="none" w="med" len="med"/>
                    </a:lnT>
                    <a:solidFill>
                      <a:srgbClr val="005AA1"/>
                    </a:solidFill>
                  </a:tcPr>
                </a:tc>
                <a:extLst>
                  <a:ext uri="{0D108BD9-81ED-4DB2-BD59-A6C34878D82A}">
                    <a16:rowId xmlns:a16="http://schemas.microsoft.com/office/drawing/2014/main" val="10004"/>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688" y="1119019"/>
            <a:ext cx="891243" cy="67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621871" y="1016400"/>
            <a:ext cx="1585656"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a:t>
            </a:r>
          </a:p>
          <a:p>
            <a:pPr>
              <a:lnSpc>
                <a:spcPct val="90000"/>
              </a:lnSpc>
              <a:spcAft>
                <a:spcPts val="600"/>
              </a:spcAft>
            </a:pPr>
            <a:r>
              <a:rPr lang="en-GB" sz="2040" b="1" dirty="0">
                <a:solidFill>
                  <a:schemeClr val="accent1"/>
                </a:solidFill>
              </a:rPr>
              <a:t>R Open</a:t>
            </a:r>
          </a:p>
        </p:txBody>
      </p:sp>
      <p:sp>
        <p:nvSpPr>
          <p:cNvPr id="13" name="TextBox 12"/>
          <p:cNvSpPr txBox="1"/>
          <p:nvPr/>
        </p:nvSpPr>
        <p:spPr>
          <a:xfrm>
            <a:off x="7453621" y="1012534"/>
            <a:ext cx="1659227"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 </a:t>
            </a:r>
          </a:p>
          <a:p>
            <a:pPr>
              <a:lnSpc>
                <a:spcPct val="90000"/>
              </a:lnSpc>
              <a:spcAft>
                <a:spcPts val="600"/>
              </a:spcAft>
            </a:pPr>
            <a:r>
              <a:rPr lang="en-GB" sz="2040" b="1" dirty="0">
                <a:solidFill>
                  <a:schemeClr val="accent1"/>
                </a:solidFill>
              </a:rPr>
              <a:t>R Server</a:t>
            </a:r>
          </a:p>
        </p:txBody>
      </p:sp>
    </p:spTree>
    <p:extLst>
      <p:ext uri="{BB962C8B-B14F-4D97-AF65-F5344CB8AC3E}">
        <p14:creationId xmlns:p14="http://schemas.microsoft.com/office/powerpoint/2010/main" val="27180387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7154" y="5961062"/>
            <a:ext cx="3730413" cy="419672"/>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Standard</a:t>
            </a:r>
          </a:p>
        </p:txBody>
      </p:sp>
      <p:grpSp>
        <p:nvGrpSpPr>
          <p:cNvPr id="40" name="Group 39"/>
          <p:cNvGrpSpPr/>
          <p:nvPr/>
        </p:nvGrpSpPr>
        <p:grpSpPr>
          <a:xfrm>
            <a:off x="267155" y="6380734"/>
            <a:ext cx="3730413" cy="419672"/>
            <a:chOff x="269240" y="6023828"/>
            <a:chExt cx="3657600" cy="411480"/>
          </a:xfrm>
        </p:grpSpPr>
        <p:sp>
          <p:nvSpPr>
            <p:cNvPr id="32" name="Rectangle 31"/>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5" name="Picture 4"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bwMode="auto">
          <a:xfrm>
            <a:off x="267154"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61" name="Rectangle 60"/>
          <p:cNvSpPr/>
          <p:nvPr/>
        </p:nvSpPr>
        <p:spPr bwMode="auto">
          <a:xfrm>
            <a:off x="8432168" y="1251021"/>
            <a:ext cx="3730413" cy="2741176"/>
          </a:xfrm>
          <a:prstGeom prst="rec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MRS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doRSR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RevoIOQ</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RevoMods</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RevoPemaR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RevoRpeConnector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RevoRsrConnector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accent4">
                    <a:lumMod val="40000"/>
                    <a:lumOff val="60000"/>
                  </a:schemeClr>
                </a:solidFill>
                <a:latin typeface="+mj-lt"/>
                <a:ea typeface="Segoe UI" pitchFamily="34" charset="0"/>
                <a:cs typeface="Segoe UI" pitchFamily="34" charset="0"/>
              </a:rPr>
              <a:t>RevoScaleR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RevoTreeView</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RevoUtils</a:t>
            </a:r>
            <a:endParaRPr lang="en-US" sz="1836" b="1" dirty="0">
              <a:solidFill>
                <a:schemeClr val="bg1"/>
              </a:solidFill>
              <a:latin typeface="+mj-lt"/>
              <a:ea typeface="Segoe UI" pitchFamily="34" charset="0"/>
              <a:cs typeface="Segoe UI" pitchFamily="34" charset="0"/>
            </a:endParaRPr>
          </a:p>
        </p:txBody>
      </p:sp>
      <p:sp>
        <p:nvSpPr>
          <p:cNvPr id="77" name="TextBox 76"/>
          <p:cNvSpPr txBox="1"/>
          <p:nvPr/>
        </p:nvSpPr>
        <p:spPr>
          <a:xfrm>
            <a:off x="950508"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CRAN R</a:t>
            </a:r>
          </a:p>
        </p:txBody>
      </p:sp>
      <p:sp>
        <p:nvSpPr>
          <p:cNvPr id="80" name="TextBox 79"/>
          <p:cNvSpPr txBox="1"/>
          <p:nvPr/>
        </p:nvSpPr>
        <p:spPr>
          <a:xfrm>
            <a:off x="5028852" y="294915"/>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MRO</a:t>
            </a:r>
          </a:p>
        </p:txBody>
      </p:sp>
      <p:sp>
        <p:nvSpPr>
          <p:cNvPr id="81" name="TextBox 80"/>
          <p:cNvSpPr txBox="1"/>
          <p:nvPr/>
        </p:nvSpPr>
        <p:spPr>
          <a:xfrm>
            <a:off x="9107196"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MRS</a:t>
            </a:r>
          </a:p>
        </p:txBody>
      </p:sp>
      <p:sp>
        <p:nvSpPr>
          <p:cNvPr id="26" name="Rectangle 25"/>
          <p:cNvSpPr/>
          <p:nvPr/>
        </p:nvSpPr>
        <p:spPr bwMode="auto">
          <a:xfrm>
            <a:off x="4398422"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28" name="Group 27"/>
          <p:cNvGrpSpPr/>
          <p:nvPr/>
        </p:nvGrpSpPr>
        <p:grpSpPr>
          <a:xfrm>
            <a:off x="4398424" y="6380734"/>
            <a:ext cx="3730413" cy="419672"/>
            <a:chOff x="269240" y="6023828"/>
            <a:chExt cx="3657600" cy="411480"/>
          </a:xfrm>
        </p:grpSpPr>
        <p:sp>
          <p:nvSpPr>
            <p:cNvPr id="29" name="Rectangle 28"/>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0" name="Picture 29"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bwMode="auto">
          <a:xfrm>
            <a:off x="4398422"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33" name="Rectangle 32"/>
          <p:cNvSpPr/>
          <p:nvPr/>
        </p:nvSpPr>
        <p:spPr bwMode="auto">
          <a:xfrm>
            <a:off x="4398422"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34" name="Rectangle 33"/>
          <p:cNvSpPr/>
          <p:nvPr/>
        </p:nvSpPr>
        <p:spPr bwMode="auto">
          <a:xfrm>
            <a:off x="8432168"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35" name="Group 34"/>
          <p:cNvGrpSpPr/>
          <p:nvPr/>
        </p:nvGrpSpPr>
        <p:grpSpPr>
          <a:xfrm>
            <a:off x="8432169" y="6380734"/>
            <a:ext cx="3730413" cy="419672"/>
            <a:chOff x="269240" y="6023828"/>
            <a:chExt cx="3657600" cy="411480"/>
          </a:xfrm>
        </p:grpSpPr>
        <p:sp>
          <p:nvSpPr>
            <p:cNvPr id="36" name="Rectangle 35"/>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8" name="Picture 37"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bwMode="auto">
          <a:xfrm>
            <a:off x="8432168"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41" name="Rectangle 40"/>
          <p:cNvSpPr/>
          <p:nvPr/>
        </p:nvSpPr>
        <p:spPr bwMode="auto">
          <a:xfrm>
            <a:off x="8432168"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2" name="TextBox 1"/>
          <p:cNvSpPr txBox="1"/>
          <p:nvPr/>
        </p:nvSpPr>
        <p:spPr>
          <a:xfrm>
            <a:off x="5028852" y="1251022"/>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4"/>
                </a:solidFill>
                <a:latin typeface="+mj-lt"/>
                <a:ea typeface="Segoe UI Black" panose="020B0A02040204020203" pitchFamily="34" charset="0"/>
                <a:cs typeface="Segoe UI Black" panose="020B0A02040204020203" pitchFamily="34" charset="0"/>
              </a:rPr>
              <a:t>Adds multithreaded computation for linear algebra</a:t>
            </a:r>
          </a:p>
        </p:txBody>
      </p:sp>
      <p:sp>
        <p:nvSpPr>
          <p:cNvPr id="42" name="TextBox 41"/>
          <p:cNvSpPr txBox="1"/>
          <p:nvPr/>
        </p:nvSpPr>
        <p:spPr>
          <a:xfrm>
            <a:off x="5028852" y="2498366"/>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4"/>
                </a:solidFill>
                <a:latin typeface="+mj-lt"/>
                <a:ea typeface="Segoe UI Black" panose="020B0A02040204020203" pitchFamily="34" charset="0"/>
                <a:cs typeface="Segoe UI Black" panose="020B0A02040204020203" pitchFamily="34" charset="0"/>
              </a:rPr>
              <a:t>Makes it easy to share R code and replicate results using specific R package versions.</a:t>
            </a:r>
          </a:p>
        </p:txBody>
      </p:sp>
      <p:grpSp>
        <p:nvGrpSpPr>
          <p:cNvPr id="14" name="Group 13"/>
          <p:cNvGrpSpPr/>
          <p:nvPr/>
        </p:nvGrpSpPr>
        <p:grpSpPr>
          <a:xfrm>
            <a:off x="4172616" y="1788101"/>
            <a:ext cx="856236" cy="4382797"/>
            <a:chOff x="4090307" y="1753200"/>
            <a:chExt cx="839523" cy="4297250"/>
          </a:xfrm>
        </p:grpSpPr>
        <p:cxnSp>
          <p:nvCxnSpPr>
            <p:cNvPr id="10" name="Elbow Connector 9"/>
            <p:cNvCxnSpPr>
              <a:cxnSpLocks/>
              <a:stCxn id="2" idx="1"/>
              <a:endCxn id="26" idx="1"/>
            </p:cNvCxnSpPr>
            <p:nvPr/>
          </p:nvCxnSpPr>
          <p:spPr>
            <a:xfrm rot="10800000" flipV="1">
              <a:off x="4311706" y="1753200"/>
              <a:ext cx="618124" cy="4297250"/>
            </a:xfrm>
            <a:prstGeom prst="bentConnector3">
              <a:avLst>
                <a:gd name="adj1" fmla="val 136983"/>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4090307" y="4669971"/>
              <a:ext cx="424543"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cxnSp>
        <p:nvCxnSpPr>
          <p:cNvPr id="21" name="Elbow Connector 20"/>
          <p:cNvCxnSpPr>
            <a:cxnSpLocks/>
          </p:cNvCxnSpPr>
          <p:nvPr/>
        </p:nvCxnSpPr>
        <p:spPr>
          <a:xfrm rot="16200000" flipH="1">
            <a:off x="6882276" y="3618911"/>
            <a:ext cx="1455777" cy="250787"/>
          </a:xfrm>
          <a:prstGeom prst="bentConnector4">
            <a:avLst>
              <a:gd name="adj1" fmla="val -315"/>
              <a:gd name="adj2" fmla="val 315818"/>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5028852" y="1846826"/>
            <a:ext cx="2581313" cy="1549564"/>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4"/>
                </a:solidFill>
                <a:latin typeface="+mj-lt"/>
                <a:ea typeface="Segoe UI Black" panose="020B0A02040204020203" pitchFamily="34" charset="0"/>
                <a:cs typeface="Segoe UI Black" panose="020B0A02040204020203" pitchFamily="34" charset="0"/>
              </a:rPr>
              <a:t>Adds functions and infrastructure for scalable computation over local and distributed platforms</a:t>
            </a:r>
          </a:p>
        </p:txBody>
      </p:sp>
      <p:cxnSp>
        <p:nvCxnSpPr>
          <p:cNvPr id="46" name="Straight Arrow Connector 45"/>
          <p:cNvCxnSpPr>
            <a:stCxn id="69" idx="3"/>
            <a:endCxn id="61" idx="1"/>
          </p:cNvCxnSpPr>
          <p:nvPr/>
        </p:nvCxnSpPr>
        <p:spPr>
          <a:xfrm>
            <a:off x="7610165" y="2621609"/>
            <a:ext cx="822003" cy="1"/>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9596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2" grpId="0"/>
      <p:bldP spid="42" grpId="1"/>
      <p:bldP spid="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3813" y="14762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ScaleR – Parallel + “Big Data”</a:t>
            </a:r>
          </a:p>
        </p:txBody>
      </p:sp>
      <p:pic>
        <p:nvPicPr>
          <p:cNvPr id="64" name="Picture 63"/>
          <p:cNvPicPr>
            <a:picLocks noChangeAspect="1"/>
          </p:cNvPicPr>
          <p:nvPr/>
        </p:nvPicPr>
        <p:blipFill>
          <a:blip r:embed="rId3"/>
          <a:stretch>
            <a:fillRect/>
          </a:stretch>
        </p:blipFill>
        <p:spPr>
          <a:xfrm>
            <a:off x="6419964" y="2765620"/>
            <a:ext cx="3330286" cy="2305584"/>
          </a:xfrm>
          <a:prstGeom prst="rect">
            <a:avLst/>
          </a:prstGeom>
        </p:spPr>
      </p:pic>
      <p:pic>
        <p:nvPicPr>
          <p:cNvPr id="65" name="Picture 64"/>
          <p:cNvPicPr>
            <a:picLocks noChangeAspect="1"/>
          </p:cNvPicPr>
          <p:nvPr/>
        </p:nvPicPr>
        <p:blipFill>
          <a:blip r:embed="rId4"/>
          <a:stretch>
            <a:fillRect/>
          </a:stretch>
        </p:blipFill>
        <p:spPr>
          <a:xfrm>
            <a:off x="183813" y="1504341"/>
            <a:ext cx="6077636" cy="3272575"/>
          </a:xfrm>
          <a:prstGeom prst="rect">
            <a:avLst/>
          </a:prstGeom>
        </p:spPr>
      </p:pic>
      <p:sp>
        <p:nvSpPr>
          <p:cNvPr id="66" name="Bent-Up Arrow 65"/>
          <p:cNvSpPr/>
          <p:nvPr/>
        </p:nvSpPr>
        <p:spPr>
          <a:xfrm rot="10800000" flipH="1">
            <a:off x="6580801" y="1864083"/>
            <a:ext cx="794056" cy="699354"/>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7" name="Bent-Up Arrow 66"/>
          <p:cNvSpPr/>
          <p:nvPr/>
        </p:nvSpPr>
        <p:spPr>
          <a:xfrm rot="16200000" flipH="1" flipV="1">
            <a:off x="8316585" y="5210221"/>
            <a:ext cx="617432" cy="656018"/>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8" name="TextBox 67"/>
          <p:cNvSpPr txBox="1"/>
          <p:nvPr/>
        </p:nvSpPr>
        <p:spPr>
          <a:xfrm>
            <a:off x="361780" y="4986480"/>
            <a:ext cx="5978926" cy="847147"/>
          </a:xfrm>
          <a:prstGeom prst="rect">
            <a:avLst/>
          </a:prstGeom>
          <a:noFill/>
        </p:spPr>
        <p:txBody>
          <a:bodyPr wrap="square" rtlCol="0">
            <a:spAutoFit/>
          </a:bodyPr>
          <a:lstStyle/>
          <a:p>
            <a:pPr defTabSz="932597">
              <a:defRPr/>
            </a:pPr>
            <a:r>
              <a:rPr lang="en-GB" sz="1599" kern="0" dirty="0">
                <a:solidFill>
                  <a:srgbClr val="FF0000"/>
                </a:solidFill>
              </a:rPr>
              <a:t>Stream data in to RAM in blocks</a:t>
            </a:r>
            <a:r>
              <a:rPr lang="en-GB" sz="1599" kern="0" dirty="0">
                <a:solidFill>
                  <a:srgbClr val="505050"/>
                </a:solidFill>
              </a:rPr>
              <a:t>.  “Big Data” can be any data size. Handle Megabytes to Gigabytes to Terabytes… </a:t>
            </a:r>
          </a:p>
          <a:p>
            <a:pPr defTabSz="932597">
              <a:defRPr/>
            </a:pPr>
            <a:endParaRPr lang="en-GB" sz="1599" kern="0" dirty="0">
              <a:solidFill>
                <a:srgbClr val="505050"/>
              </a:solidFill>
            </a:endParaRPr>
          </a:p>
        </p:txBody>
      </p:sp>
      <p:sp>
        <p:nvSpPr>
          <p:cNvPr id="69" name="TextBox 68"/>
          <p:cNvSpPr txBox="1"/>
          <p:nvPr/>
        </p:nvSpPr>
        <p:spPr>
          <a:xfrm>
            <a:off x="7554604" y="1781894"/>
            <a:ext cx="2797413" cy="830612"/>
          </a:xfrm>
          <a:prstGeom prst="rect">
            <a:avLst/>
          </a:prstGeom>
          <a:noFill/>
        </p:spPr>
        <p:txBody>
          <a:bodyPr wrap="square" rtlCol="0">
            <a:spAutoFit/>
          </a:bodyPr>
          <a:lstStyle/>
          <a:p>
            <a:pPr defTabSz="932597">
              <a:defRPr/>
            </a:pPr>
            <a:r>
              <a:rPr lang="en-GB" sz="1599" kern="0" dirty="0" err="1">
                <a:solidFill>
                  <a:srgbClr val="505050"/>
                </a:solidFill>
              </a:rPr>
              <a:t>ScaleR</a:t>
            </a:r>
            <a:r>
              <a:rPr lang="en-GB" sz="1599" kern="0" dirty="0">
                <a:solidFill>
                  <a:srgbClr val="505050"/>
                </a:solidFill>
              </a:rPr>
              <a:t> algorithms work inside multiple cores / nodes </a:t>
            </a:r>
            <a:r>
              <a:rPr lang="en-GB" sz="1599" kern="0" dirty="0">
                <a:solidFill>
                  <a:srgbClr val="FF0000"/>
                </a:solidFill>
              </a:rPr>
              <a:t>in parallel </a:t>
            </a:r>
            <a:r>
              <a:rPr lang="en-GB" sz="1599" kern="0" dirty="0">
                <a:solidFill>
                  <a:srgbClr val="505050"/>
                </a:solidFill>
              </a:rPr>
              <a:t>at high speed </a:t>
            </a:r>
          </a:p>
        </p:txBody>
      </p:sp>
      <p:sp>
        <p:nvSpPr>
          <p:cNvPr id="70" name="TextBox 69"/>
          <p:cNvSpPr txBox="1"/>
          <p:nvPr/>
        </p:nvSpPr>
        <p:spPr>
          <a:xfrm>
            <a:off x="9210536" y="5190191"/>
            <a:ext cx="2952825" cy="1098139"/>
          </a:xfrm>
          <a:prstGeom prst="rect">
            <a:avLst/>
          </a:prstGeom>
          <a:noFill/>
        </p:spPr>
        <p:txBody>
          <a:bodyPr wrap="square" rtlCol="0">
            <a:spAutoFit/>
          </a:bodyPr>
          <a:lstStyle/>
          <a:p>
            <a:pPr defTabSz="932597">
              <a:defRPr/>
            </a:pPr>
            <a:r>
              <a:rPr lang="en-GB" sz="1599" kern="0" dirty="0">
                <a:solidFill>
                  <a:srgbClr val="505050"/>
                </a:solidFill>
              </a:rPr>
              <a:t>Interim results are collected and combined analytically to produce the output on the entire data set</a:t>
            </a:r>
          </a:p>
        </p:txBody>
      </p:sp>
      <p:sp>
        <p:nvSpPr>
          <p:cNvPr id="71" name="Rectangle 70"/>
          <p:cNvSpPr/>
          <p:nvPr/>
        </p:nvSpPr>
        <p:spPr>
          <a:xfrm>
            <a:off x="361780" y="5682564"/>
            <a:ext cx="5978926" cy="596155"/>
          </a:xfrm>
          <a:prstGeom prst="rect">
            <a:avLst/>
          </a:prstGeom>
        </p:spPr>
        <p:txBody>
          <a:bodyPr wrap="square">
            <a:spAutoFit/>
          </a:bodyPr>
          <a:lstStyle/>
          <a:p>
            <a:pPr defTabSz="932597">
              <a:defRPr/>
            </a:pPr>
            <a:r>
              <a:rPr lang="en-GB" sz="1599" kern="0" dirty="0">
                <a:solidFill>
                  <a:srgbClr val="FF0000"/>
                </a:solidFill>
              </a:rPr>
              <a:t>XDF file format </a:t>
            </a:r>
            <a:r>
              <a:rPr lang="en-GB" sz="1599" kern="0" dirty="0">
                <a:solidFill>
                  <a:srgbClr val="505050"/>
                </a:solidFill>
              </a:rPr>
              <a:t>is optimised to work with the ScaleR library and significantly speeds up iterative algorithm processing.  </a:t>
            </a:r>
          </a:p>
        </p:txBody>
      </p:sp>
    </p:spTree>
    <p:extLst>
      <p:ext uri="{BB962C8B-B14F-4D97-AF65-F5344CB8AC3E}">
        <p14:creationId xmlns:p14="http://schemas.microsoft.com/office/powerpoint/2010/main" val="33523872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3" y="219305"/>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sz="4800" dirty="0"/>
              <a:t>Scale R – Parallelized Algorithms &amp; Functions</a:t>
            </a:r>
          </a:p>
        </p:txBody>
      </p:sp>
      <p:sp>
        <p:nvSpPr>
          <p:cNvPr id="28" name="Rectangle 27"/>
          <p:cNvSpPr/>
          <p:nvPr/>
        </p:nvSpPr>
        <p:spPr>
          <a:xfrm>
            <a:off x="276324" y="1908552"/>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Data import – Delimited, Fixed, SAS, SPSS, OBDC</a:t>
            </a:r>
          </a:p>
          <a:p>
            <a:pPr marL="388467" indent="-388467">
              <a:buFont typeface="Wingdings" charset="2"/>
              <a:buChar char="§"/>
            </a:pPr>
            <a:r>
              <a:rPr lang="en-US" sz="1224" dirty="0">
                <a:solidFill>
                  <a:schemeClr val="tx1"/>
                </a:solidFill>
              </a:rPr>
              <a:t>Variable creation &amp; transformation</a:t>
            </a:r>
          </a:p>
          <a:p>
            <a:pPr marL="388467" indent="-388467">
              <a:buFont typeface="Wingdings" charset="2"/>
              <a:buChar char="§"/>
            </a:pPr>
            <a:r>
              <a:rPr lang="en-US" sz="1224" dirty="0">
                <a:solidFill>
                  <a:schemeClr val="tx1"/>
                </a:solidFill>
              </a:rPr>
              <a:t>Recode variables</a:t>
            </a:r>
          </a:p>
          <a:p>
            <a:pPr marL="388467" indent="-388467">
              <a:buFont typeface="Wingdings" charset="2"/>
              <a:buChar char="§"/>
            </a:pPr>
            <a:r>
              <a:rPr lang="en-US" sz="1224" dirty="0">
                <a:solidFill>
                  <a:schemeClr val="tx1"/>
                </a:solidFill>
              </a:rPr>
              <a:t>Factor variables</a:t>
            </a:r>
          </a:p>
          <a:p>
            <a:pPr marL="388467" indent="-388467">
              <a:buFont typeface="Wingdings" charset="2"/>
              <a:buChar char="§"/>
            </a:pPr>
            <a:r>
              <a:rPr lang="en-US" sz="1224" dirty="0">
                <a:solidFill>
                  <a:schemeClr val="tx1"/>
                </a:solidFill>
              </a:rPr>
              <a:t>Missing value handling</a:t>
            </a:r>
          </a:p>
          <a:p>
            <a:pPr marL="388467" indent="-388467">
              <a:buFont typeface="Wingdings" charset="2"/>
              <a:buChar char="§"/>
            </a:pPr>
            <a:r>
              <a:rPr lang="en-US" sz="1224" dirty="0">
                <a:solidFill>
                  <a:schemeClr val="tx1"/>
                </a:solidFill>
              </a:rPr>
              <a:t>Sort, Merge, Split</a:t>
            </a:r>
          </a:p>
          <a:p>
            <a:pPr marL="388467" indent="-388467">
              <a:buFont typeface="Wingdings" charset="2"/>
              <a:buChar char="§"/>
            </a:pPr>
            <a:r>
              <a:rPr lang="en-US" sz="1224" dirty="0">
                <a:solidFill>
                  <a:schemeClr val="tx1"/>
                </a:solidFill>
              </a:rPr>
              <a:t>Aggregate by category (means, sums)</a:t>
            </a:r>
          </a:p>
        </p:txBody>
      </p:sp>
      <p:sp>
        <p:nvSpPr>
          <p:cNvPr id="29" name="Rectangle 28"/>
          <p:cNvSpPr/>
          <p:nvPr/>
        </p:nvSpPr>
        <p:spPr>
          <a:xfrm>
            <a:off x="276323" y="3973540"/>
            <a:ext cx="4040708" cy="231882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Min / Max, Mean, Median (approx.)</a:t>
            </a:r>
          </a:p>
          <a:p>
            <a:pPr marL="388467" indent="-388467">
              <a:buFont typeface="Wingdings" charset="2"/>
              <a:buChar char="§"/>
            </a:pPr>
            <a:r>
              <a:rPr lang="en-US" sz="1224" dirty="0">
                <a:solidFill>
                  <a:schemeClr val="tx1"/>
                </a:solidFill>
              </a:rPr>
              <a:t>Quantiles (approx.)</a:t>
            </a:r>
          </a:p>
          <a:p>
            <a:pPr marL="388467" indent="-388467">
              <a:buFont typeface="Wingdings" charset="2"/>
              <a:buChar char="§"/>
            </a:pPr>
            <a:r>
              <a:rPr lang="en-US" sz="1224" dirty="0">
                <a:solidFill>
                  <a:schemeClr val="tx1"/>
                </a:solidFill>
              </a:rPr>
              <a:t>Standard Deviation</a:t>
            </a:r>
          </a:p>
          <a:p>
            <a:pPr marL="388467" indent="-388467">
              <a:buFont typeface="Wingdings" charset="2"/>
              <a:buChar char="§"/>
            </a:pPr>
            <a:r>
              <a:rPr lang="en-US" sz="1224" dirty="0">
                <a:solidFill>
                  <a:schemeClr val="tx1"/>
                </a:solidFill>
              </a:rPr>
              <a:t>Variance</a:t>
            </a:r>
          </a:p>
          <a:p>
            <a:pPr marL="388467" indent="-388467">
              <a:buFont typeface="Wingdings" charset="2"/>
              <a:buChar char="§"/>
            </a:pPr>
            <a:r>
              <a:rPr lang="en-US" sz="1224" dirty="0">
                <a:solidFill>
                  <a:schemeClr val="tx1"/>
                </a:solidFill>
              </a:rPr>
              <a:t>Correlation</a:t>
            </a:r>
          </a:p>
          <a:p>
            <a:pPr marL="388467" indent="-388467">
              <a:buFont typeface="Wingdings" charset="2"/>
              <a:buChar char="§"/>
            </a:pPr>
            <a:r>
              <a:rPr lang="en-US" sz="1224" dirty="0">
                <a:solidFill>
                  <a:schemeClr val="tx1"/>
                </a:solidFill>
              </a:rPr>
              <a:t>Covariance</a:t>
            </a:r>
          </a:p>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Pairwise Cross tabs</a:t>
            </a:r>
          </a:p>
          <a:p>
            <a:pPr marL="388467" indent="-388467">
              <a:buFont typeface="Wingdings" charset="2"/>
              <a:buChar char="§"/>
            </a:pPr>
            <a:r>
              <a:rPr lang="en-US" sz="1224" dirty="0">
                <a:solidFill>
                  <a:schemeClr val="tx1"/>
                </a:solidFill>
              </a:rPr>
              <a:t>Risk Ratio &amp; Odds Ratio</a:t>
            </a:r>
          </a:p>
          <a:p>
            <a:pPr marL="388467" indent="-388467">
              <a:buFont typeface="Wingdings" charset="2"/>
              <a:buChar char="§"/>
            </a:pPr>
            <a:r>
              <a:rPr lang="en-US" sz="1224" dirty="0">
                <a:solidFill>
                  <a:schemeClr val="tx1"/>
                </a:solidFill>
              </a:rPr>
              <a:t>Cross-Tabulation of Data (standard tables &amp; long form)</a:t>
            </a:r>
          </a:p>
          <a:p>
            <a:pPr marL="388467" indent="-388467">
              <a:buFont typeface="Wingdings" charset="2"/>
              <a:buChar char="§"/>
            </a:pPr>
            <a:r>
              <a:rPr lang="en-US" sz="1224" dirty="0">
                <a:solidFill>
                  <a:schemeClr val="tx1"/>
                </a:solidFill>
              </a:rPr>
              <a:t>Marginal Summaries of Cross Tabulations</a:t>
            </a:r>
          </a:p>
        </p:txBody>
      </p:sp>
      <p:sp>
        <p:nvSpPr>
          <p:cNvPr id="30" name="Rectangle 29"/>
          <p:cNvSpPr/>
          <p:nvPr/>
        </p:nvSpPr>
        <p:spPr>
          <a:xfrm>
            <a:off x="4585099" y="1908552"/>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Chi Square Test</a:t>
            </a:r>
          </a:p>
          <a:p>
            <a:pPr marL="388467" indent="-388467">
              <a:buFont typeface="Wingdings" charset="2"/>
              <a:buChar char="§"/>
            </a:pPr>
            <a:r>
              <a:rPr lang="en-US" sz="1224" dirty="0">
                <a:solidFill>
                  <a:schemeClr val="tx1"/>
                </a:solidFill>
              </a:rPr>
              <a:t>Kendall Rank Correlation</a:t>
            </a:r>
          </a:p>
          <a:p>
            <a:pPr marL="388467" indent="-388467">
              <a:buFont typeface="Wingdings" charset="2"/>
              <a:buChar char="§"/>
            </a:pPr>
            <a:r>
              <a:rPr lang="en-US" sz="1224" dirty="0">
                <a:solidFill>
                  <a:schemeClr val="tx1"/>
                </a:solidFill>
              </a:rPr>
              <a:t>Fisher’s Exact Test</a:t>
            </a:r>
          </a:p>
          <a:p>
            <a:pPr marL="388467" indent="-388467">
              <a:buFont typeface="Wingdings" charset="2"/>
              <a:buChar char="§"/>
            </a:pPr>
            <a:r>
              <a:rPr lang="en-US" sz="1224" dirty="0">
                <a:solidFill>
                  <a:schemeClr val="tx1"/>
                </a:solidFill>
              </a:rPr>
              <a:t>Student’s t-Test</a:t>
            </a:r>
          </a:p>
        </p:txBody>
      </p:sp>
      <p:sp>
        <p:nvSpPr>
          <p:cNvPr id="31" name="Rectangle 30"/>
          <p:cNvSpPr/>
          <p:nvPr/>
        </p:nvSpPr>
        <p:spPr>
          <a:xfrm>
            <a:off x="4585096" y="3168119"/>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Subsample (observations &amp; variables)</a:t>
            </a:r>
          </a:p>
          <a:p>
            <a:pPr marL="388467" indent="-388467">
              <a:buFont typeface="Wingdings" charset="2"/>
              <a:buChar char="§"/>
            </a:pPr>
            <a:r>
              <a:rPr lang="en-US" sz="1224" dirty="0">
                <a:solidFill>
                  <a:schemeClr val="tx1"/>
                </a:solidFill>
              </a:rPr>
              <a:t>Random Sampling</a:t>
            </a:r>
          </a:p>
        </p:txBody>
      </p:sp>
      <p:sp>
        <p:nvSpPr>
          <p:cNvPr id="32" name="TextBox 31"/>
          <p:cNvSpPr txBox="1"/>
          <p:nvPr/>
        </p:nvSpPr>
        <p:spPr>
          <a:xfrm>
            <a:off x="690752" y="1422694"/>
            <a:ext cx="2901022" cy="424193"/>
          </a:xfrm>
          <a:prstGeom prst="rect">
            <a:avLst/>
          </a:prstGeom>
          <a:noFill/>
        </p:spPr>
        <p:txBody>
          <a:bodyPr wrap="square" lIns="124313" tIns="62156" rIns="124313" bIns="62156" rtlCol="0">
            <a:spAutoFit/>
          </a:bodyPr>
          <a:lstStyle/>
          <a:p>
            <a:r>
              <a:rPr lang="en-US" sz="1903" dirty="0"/>
              <a:t>Data Preparation</a:t>
            </a:r>
          </a:p>
        </p:txBody>
      </p:sp>
      <p:sp>
        <p:nvSpPr>
          <p:cNvPr id="33" name="TextBox 32"/>
          <p:cNvSpPr txBox="1"/>
          <p:nvPr/>
        </p:nvSpPr>
        <p:spPr>
          <a:xfrm>
            <a:off x="4999930" y="1422694"/>
            <a:ext cx="3281547" cy="424193"/>
          </a:xfrm>
          <a:prstGeom prst="rect">
            <a:avLst/>
          </a:prstGeom>
          <a:noFill/>
        </p:spPr>
        <p:txBody>
          <a:bodyPr wrap="square" lIns="124313" tIns="62156" rIns="124313" bIns="62156" rtlCol="0">
            <a:spAutoFit/>
          </a:bodyPr>
          <a:lstStyle/>
          <a:p>
            <a:r>
              <a:rPr lang="en-US" sz="1903" dirty="0"/>
              <a:t>Statistical Tests</a:t>
            </a:r>
          </a:p>
        </p:txBody>
      </p:sp>
      <p:sp>
        <p:nvSpPr>
          <p:cNvPr id="34" name="TextBox 33"/>
          <p:cNvSpPr txBox="1"/>
          <p:nvPr/>
        </p:nvSpPr>
        <p:spPr>
          <a:xfrm>
            <a:off x="4999928" y="2847644"/>
            <a:ext cx="1857464" cy="424193"/>
          </a:xfrm>
          <a:prstGeom prst="rect">
            <a:avLst/>
          </a:prstGeom>
          <a:noFill/>
        </p:spPr>
        <p:txBody>
          <a:bodyPr wrap="square" lIns="124313" tIns="62156" rIns="124313" bIns="62156" rtlCol="0">
            <a:spAutoFit/>
          </a:bodyPr>
          <a:lstStyle/>
          <a:p>
            <a:r>
              <a:rPr lang="en-US" sz="1903" dirty="0"/>
              <a:t>Sampling</a:t>
            </a:r>
          </a:p>
        </p:txBody>
      </p:sp>
      <p:sp>
        <p:nvSpPr>
          <p:cNvPr id="35" name="TextBox 34"/>
          <p:cNvSpPr txBox="1"/>
          <p:nvPr/>
        </p:nvSpPr>
        <p:spPr>
          <a:xfrm>
            <a:off x="587146" y="3663071"/>
            <a:ext cx="3211844" cy="424193"/>
          </a:xfrm>
          <a:prstGeom prst="rect">
            <a:avLst/>
          </a:prstGeom>
          <a:noFill/>
        </p:spPr>
        <p:txBody>
          <a:bodyPr wrap="square" lIns="124313" tIns="62156" rIns="124313" bIns="62156" rtlCol="0">
            <a:spAutoFit/>
          </a:bodyPr>
          <a:lstStyle/>
          <a:p>
            <a:pPr algn="ctr"/>
            <a:r>
              <a:rPr lang="en-US" sz="1903" dirty="0"/>
              <a:t>Descriptive Statistics</a:t>
            </a:r>
          </a:p>
        </p:txBody>
      </p:sp>
      <p:sp>
        <p:nvSpPr>
          <p:cNvPr id="36" name="Rectangle 35"/>
          <p:cNvSpPr/>
          <p:nvPr/>
        </p:nvSpPr>
        <p:spPr>
          <a:xfrm>
            <a:off x="4585096" y="4030263"/>
            <a:ext cx="4040708" cy="2635034"/>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Multiple Linear Regression</a:t>
            </a:r>
          </a:p>
          <a:p>
            <a:pPr marL="388467" indent="-388467">
              <a:buFont typeface="Wingdings" charset="2"/>
              <a:buChar char="§"/>
            </a:pPr>
            <a:r>
              <a:rPr lang="en-US" sz="1224"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467" indent="-388467">
              <a:buFont typeface="Wingdings" charset="2"/>
              <a:buChar char="§"/>
            </a:pPr>
            <a:r>
              <a:rPr lang="en-US" sz="1224" dirty="0">
                <a:solidFill>
                  <a:schemeClr val="tx1"/>
                </a:solidFill>
              </a:rPr>
              <a:t>Covariance &amp; Correlation Matrices</a:t>
            </a:r>
          </a:p>
          <a:p>
            <a:pPr marL="388467" indent="-388467">
              <a:buFont typeface="Wingdings" charset="2"/>
              <a:buChar char="§"/>
            </a:pPr>
            <a:r>
              <a:rPr lang="en-US" sz="1224" dirty="0">
                <a:solidFill>
                  <a:schemeClr val="tx1"/>
                </a:solidFill>
              </a:rPr>
              <a:t>Logistic Regression</a:t>
            </a:r>
          </a:p>
          <a:p>
            <a:pPr marL="388467" indent="-388467">
              <a:buFont typeface="Wingdings" charset="2"/>
              <a:buChar char="§"/>
            </a:pPr>
            <a:r>
              <a:rPr lang="en-US" sz="1224" dirty="0">
                <a:solidFill>
                  <a:schemeClr val="tx1"/>
                </a:solidFill>
              </a:rPr>
              <a:t>Classification &amp; Regression Trees</a:t>
            </a:r>
          </a:p>
          <a:p>
            <a:pPr marL="388467" indent="-388467">
              <a:buFont typeface="Wingdings" charset="2"/>
              <a:buChar char="§"/>
            </a:pPr>
            <a:r>
              <a:rPr lang="en-US" sz="1224" dirty="0">
                <a:solidFill>
                  <a:schemeClr val="tx1"/>
                </a:solidFill>
              </a:rPr>
              <a:t>Predictions/scoring for models</a:t>
            </a:r>
          </a:p>
          <a:p>
            <a:pPr marL="388467" indent="-388467">
              <a:buFont typeface="Wingdings" charset="2"/>
              <a:buChar char="§"/>
            </a:pPr>
            <a:r>
              <a:rPr lang="en-US" sz="1224" dirty="0">
                <a:solidFill>
                  <a:schemeClr val="tx1"/>
                </a:solidFill>
              </a:rPr>
              <a:t>Residuals for all models</a:t>
            </a:r>
          </a:p>
        </p:txBody>
      </p:sp>
      <p:sp>
        <p:nvSpPr>
          <p:cNvPr id="37" name="TextBox 36"/>
          <p:cNvSpPr txBox="1"/>
          <p:nvPr/>
        </p:nvSpPr>
        <p:spPr>
          <a:xfrm>
            <a:off x="4999926" y="3650425"/>
            <a:ext cx="2901022" cy="424193"/>
          </a:xfrm>
          <a:prstGeom prst="rect">
            <a:avLst/>
          </a:prstGeom>
          <a:noFill/>
        </p:spPr>
        <p:txBody>
          <a:bodyPr wrap="square" lIns="124313" tIns="62156" rIns="124313" bIns="62156" rtlCol="0">
            <a:spAutoFit/>
          </a:bodyPr>
          <a:lstStyle/>
          <a:p>
            <a:r>
              <a:rPr lang="en-US" sz="1903" dirty="0"/>
              <a:t>Predictive Models</a:t>
            </a:r>
          </a:p>
        </p:txBody>
      </p:sp>
      <p:sp>
        <p:nvSpPr>
          <p:cNvPr id="38" name="Rectangle 37"/>
          <p:cNvSpPr/>
          <p:nvPr/>
        </p:nvSpPr>
        <p:spPr>
          <a:xfrm>
            <a:off x="9186601" y="3855004"/>
            <a:ext cx="1554119" cy="44034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K-Means</a:t>
            </a:r>
          </a:p>
        </p:txBody>
      </p:sp>
      <p:sp>
        <p:nvSpPr>
          <p:cNvPr id="39" name="Rectangle 38"/>
          <p:cNvSpPr/>
          <p:nvPr/>
        </p:nvSpPr>
        <p:spPr>
          <a:xfrm>
            <a:off x="9186602" y="4609980"/>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Decision Trees</a:t>
            </a:r>
          </a:p>
          <a:p>
            <a:pPr marL="388467" indent="-388467">
              <a:buFont typeface="Wingdings" charset="2"/>
              <a:buChar char="§"/>
            </a:pPr>
            <a:r>
              <a:rPr lang="en-US" sz="1224" dirty="0">
                <a:solidFill>
                  <a:schemeClr val="tx1"/>
                </a:solidFill>
              </a:rPr>
              <a:t>Decision Forests</a:t>
            </a:r>
          </a:p>
          <a:p>
            <a:pPr marL="388467" indent="-388467">
              <a:buFont typeface="Wingdings" charset="2"/>
              <a:buChar char="§"/>
            </a:pPr>
            <a:r>
              <a:rPr lang="en-US" sz="1224" dirty="0">
                <a:solidFill>
                  <a:schemeClr val="tx1"/>
                </a:solidFill>
              </a:rPr>
              <a:t>Gradient Boosted Decision Trees</a:t>
            </a:r>
          </a:p>
          <a:p>
            <a:pPr marL="388467" indent="-388467">
              <a:buFont typeface="Wingdings" charset="2"/>
              <a:buChar char="§"/>
            </a:pPr>
            <a:r>
              <a:rPr lang="en-US" sz="1224" dirty="0">
                <a:solidFill>
                  <a:schemeClr val="tx1"/>
                </a:solidFill>
              </a:rPr>
              <a:t>Naïve Bayes</a:t>
            </a:r>
          </a:p>
        </p:txBody>
      </p:sp>
      <p:sp>
        <p:nvSpPr>
          <p:cNvPr id="40" name="TextBox 39"/>
          <p:cNvSpPr txBox="1"/>
          <p:nvPr/>
        </p:nvSpPr>
        <p:spPr>
          <a:xfrm>
            <a:off x="9393817" y="3492375"/>
            <a:ext cx="2901022" cy="424193"/>
          </a:xfrm>
          <a:prstGeom prst="rect">
            <a:avLst/>
          </a:prstGeom>
          <a:noFill/>
        </p:spPr>
        <p:txBody>
          <a:bodyPr wrap="square" lIns="124313" tIns="62156" rIns="124313" bIns="62156" rtlCol="0">
            <a:spAutoFit/>
          </a:bodyPr>
          <a:lstStyle/>
          <a:p>
            <a:r>
              <a:rPr lang="en-US" sz="1903" dirty="0"/>
              <a:t>Cluster Analysis</a:t>
            </a:r>
          </a:p>
        </p:txBody>
      </p:sp>
      <p:sp>
        <p:nvSpPr>
          <p:cNvPr id="41" name="TextBox 40"/>
          <p:cNvSpPr txBox="1"/>
          <p:nvPr/>
        </p:nvSpPr>
        <p:spPr>
          <a:xfrm>
            <a:off x="9393817" y="4247354"/>
            <a:ext cx="2797413" cy="424193"/>
          </a:xfrm>
          <a:prstGeom prst="rect">
            <a:avLst/>
          </a:prstGeom>
          <a:noFill/>
        </p:spPr>
        <p:txBody>
          <a:bodyPr wrap="square" lIns="124313" tIns="62156" rIns="124313" bIns="62156" rtlCol="0">
            <a:spAutoFit/>
          </a:bodyPr>
          <a:lstStyle/>
          <a:p>
            <a:r>
              <a:rPr lang="en-US" sz="1903" dirty="0"/>
              <a:t>Classification</a:t>
            </a:r>
          </a:p>
        </p:txBody>
      </p:sp>
      <p:sp>
        <p:nvSpPr>
          <p:cNvPr id="42" name="Rectangle 41"/>
          <p:cNvSpPr/>
          <p:nvPr/>
        </p:nvSpPr>
        <p:spPr>
          <a:xfrm>
            <a:off x="9393817" y="2523378"/>
            <a:ext cx="1968550" cy="424193"/>
          </a:xfrm>
          <a:prstGeom prst="rect">
            <a:avLst/>
          </a:prstGeom>
          <a:noFill/>
        </p:spPr>
        <p:txBody>
          <a:bodyPr wrap="square" lIns="124313" tIns="62156" rIns="124313" bIns="62156" rtlCol="0">
            <a:spAutoFit/>
          </a:bodyPr>
          <a:lstStyle/>
          <a:p>
            <a:r>
              <a:rPr lang="en-US" sz="1903" dirty="0"/>
              <a:t>Simulation</a:t>
            </a:r>
          </a:p>
        </p:txBody>
      </p:sp>
      <p:sp>
        <p:nvSpPr>
          <p:cNvPr id="43" name="TextBox 42"/>
          <p:cNvSpPr txBox="1"/>
          <p:nvPr/>
        </p:nvSpPr>
        <p:spPr>
          <a:xfrm>
            <a:off x="9393817" y="1422694"/>
            <a:ext cx="3211844" cy="424193"/>
          </a:xfrm>
          <a:prstGeom prst="rect">
            <a:avLst/>
          </a:prstGeom>
          <a:noFill/>
        </p:spPr>
        <p:txBody>
          <a:bodyPr wrap="square" lIns="124313" tIns="62156" rIns="124313" bIns="62156" rtlCol="0">
            <a:spAutoFit/>
          </a:bodyPr>
          <a:lstStyle/>
          <a:p>
            <a:r>
              <a:rPr lang="en-US" sz="1903" dirty="0"/>
              <a:t>Variable Selection</a:t>
            </a:r>
          </a:p>
        </p:txBody>
      </p:sp>
      <p:sp>
        <p:nvSpPr>
          <p:cNvPr id="44" name="Rectangle 43"/>
          <p:cNvSpPr/>
          <p:nvPr/>
        </p:nvSpPr>
        <p:spPr>
          <a:xfrm>
            <a:off x="9110345" y="1852975"/>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r>
              <a:rPr lang="en-US" sz="1224" dirty="0">
                <a:solidFill>
                  <a:schemeClr val="tx1"/>
                </a:solidFill>
              </a:rPr>
              <a:t>Stepwise Regression</a:t>
            </a:r>
          </a:p>
        </p:txBody>
      </p:sp>
      <p:sp>
        <p:nvSpPr>
          <p:cNvPr id="45" name="Rectangle 44"/>
          <p:cNvSpPr/>
          <p:nvPr/>
        </p:nvSpPr>
        <p:spPr>
          <a:xfrm>
            <a:off x="9159259" y="2860901"/>
            <a:ext cx="323918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Simulation (e.g. Monte Carlo)</a:t>
            </a:r>
          </a:p>
          <a:p>
            <a:pPr marL="388467" indent="-388467">
              <a:buFont typeface="Wingdings" charset="2"/>
              <a:buChar char="§"/>
            </a:pPr>
            <a:r>
              <a:rPr lang="en-US" sz="1224" dirty="0">
                <a:solidFill>
                  <a:schemeClr val="tx1"/>
                </a:solidFill>
              </a:rPr>
              <a:t>Parallel Random Number Generation </a:t>
            </a:r>
          </a:p>
        </p:txBody>
      </p:sp>
      <p:grpSp>
        <p:nvGrpSpPr>
          <p:cNvPr id="46" name="Group 45"/>
          <p:cNvGrpSpPr/>
          <p:nvPr/>
        </p:nvGrpSpPr>
        <p:grpSpPr>
          <a:xfrm>
            <a:off x="4420642" y="1776785"/>
            <a:ext cx="4275268" cy="4636460"/>
            <a:chOff x="3200400" y="1371600"/>
            <a:chExt cx="3144311" cy="5105400"/>
          </a:xfrm>
        </p:grpSpPr>
        <p:cxnSp>
          <p:nvCxnSpPr>
            <p:cNvPr id="47" name="Straight Connector 46"/>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9393817" y="5548650"/>
            <a:ext cx="2797413" cy="424193"/>
          </a:xfrm>
          <a:prstGeom prst="rect">
            <a:avLst/>
          </a:prstGeom>
          <a:noFill/>
        </p:spPr>
        <p:txBody>
          <a:bodyPr wrap="square" lIns="124313" tIns="62156" rIns="124313" bIns="62156" rtlCol="0">
            <a:spAutoFit/>
          </a:bodyPr>
          <a:lstStyle/>
          <a:p>
            <a:r>
              <a:rPr lang="en-US" sz="1903" dirty="0"/>
              <a:t>Combination</a:t>
            </a:r>
          </a:p>
        </p:txBody>
      </p:sp>
      <p:pic>
        <p:nvPicPr>
          <p:cNvPr id="50" name="Picture 5"/>
          <p:cNvPicPr>
            <a:picLocks noChangeAspect="1"/>
          </p:cNvPicPr>
          <p:nvPr/>
        </p:nvPicPr>
        <p:blipFill>
          <a:blip r:embed="rId3" cstate="print"/>
          <a:srcRect/>
          <a:stretch>
            <a:fillRect/>
          </a:stretch>
        </p:blipFill>
        <p:spPr bwMode="auto">
          <a:xfrm>
            <a:off x="8933624" y="5569693"/>
            <a:ext cx="460193" cy="341582"/>
          </a:xfrm>
          <a:prstGeom prst="rect">
            <a:avLst/>
          </a:prstGeom>
          <a:noFill/>
          <a:ln w="9525">
            <a:noFill/>
            <a:miter lim="800000"/>
            <a:headEnd/>
            <a:tailEnd/>
          </a:ln>
        </p:spPr>
      </p:pic>
      <p:sp>
        <p:nvSpPr>
          <p:cNvPr id="51" name="Rectangle 50"/>
          <p:cNvSpPr/>
          <p:nvPr/>
        </p:nvSpPr>
        <p:spPr>
          <a:xfrm>
            <a:off x="9186602" y="5911275"/>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err="1">
                <a:solidFill>
                  <a:schemeClr val="tx1"/>
                </a:solidFill>
              </a:rPr>
              <a:t>rxDataStep</a:t>
            </a:r>
            <a:endParaRPr lang="en-US" sz="1224" dirty="0">
              <a:solidFill>
                <a:schemeClr val="tx1"/>
              </a:solidFill>
            </a:endParaRPr>
          </a:p>
          <a:p>
            <a:pPr marL="388467" indent="-388467">
              <a:buFont typeface="Wingdings" charset="2"/>
              <a:buChar char="§"/>
            </a:pPr>
            <a:r>
              <a:rPr lang="en-US" sz="1224" dirty="0">
                <a:solidFill>
                  <a:schemeClr val="tx1"/>
                </a:solidFill>
              </a:rPr>
              <a:t>rxExec</a:t>
            </a:r>
          </a:p>
          <a:p>
            <a:pPr marL="388467" indent="-388467">
              <a:buFont typeface="Wingdings" charset="2"/>
              <a:buChar char="§"/>
            </a:pPr>
            <a:r>
              <a:rPr lang="en-US" sz="1224" dirty="0">
                <a:solidFill>
                  <a:schemeClr val="tx1"/>
                </a:solidFill>
              </a:rPr>
              <a:t>PEMA-R API Custom Algorithms</a:t>
            </a:r>
            <a:endParaRPr lang="en-US" sz="1224" dirty="0">
              <a:solidFill>
                <a:srgbClr val="800000"/>
              </a:solidFill>
            </a:endParaRPr>
          </a:p>
        </p:txBody>
      </p:sp>
    </p:spTree>
    <p:extLst>
      <p:ext uri="{BB962C8B-B14F-4D97-AF65-F5344CB8AC3E}">
        <p14:creationId xmlns:p14="http://schemas.microsoft.com/office/powerpoint/2010/main" val="656634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4" y="14265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ScaleR - Performance comparison</a:t>
            </a:r>
          </a:p>
        </p:txBody>
      </p:sp>
      <p:pic>
        <p:nvPicPr>
          <p:cNvPr id="4" name="Picture 2"/>
          <p:cNvPicPr>
            <a:picLocks noChangeAspect="1" noChangeArrowheads="1"/>
          </p:cNvPicPr>
          <p:nvPr/>
        </p:nvPicPr>
        <p:blipFill>
          <a:blip r:embed="rId3" cstate="print"/>
          <a:srcRect/>
          <a:stretch>
            <a:fillRect/>
          </a:stretch>
        </p:blipFill>
        <p:spPr bwMode="auto">
          <a:xfrm>
            <a:off x="-17992" y="2452118"/>
            <a:ext cx="7103242" cy="3998286"/>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6992711" y="2782483"/>
            <a:ext cx="5442882" cy="3085232"/>
          </a:xfrm>
          <a:prstGeom prst="rect">
            <a:avLst/>
          </a:prstGeom>
        </p:spPr>
      </p:pic>
      <p:sp>
        <p:nvSpPr>
          <p:cNvPr id="6" name="Text Placeholder 2"/>
          <p:cNvSpPr txBox="1">
            <a:spLocks/>
          </p:cNvSpPr>
          <p:nvPr/>
        </p:nvSpPr>
        <p:spPr>
          <a:xfrm>
            <a:off x="749643" y="1390459"/>
            <a:ext cx="11157320" cy="10616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a:solidFill>
                  <a:srgbClr val="505050"/>
                </a:solidFill>
                <a:latin typeface="Segoe UI"/>
              </a:rPr>
              <a:t>Microsoft R Server has no data size limits in relation to size of available RAM.  When open source R operates on data sets that exceed RAM it will fail.  In contrast Microsoft R Server scales linearly well beyond RAM limits and parallel algorithms are much faster. </a:t>
            </a:r>
          </a:p>
        </p:txBody>
      </p:sp>
      <p:sp>
        <p:nvSpPr>
          <p:cNvPr id="7" name="Content Placeholder 5"/>
          <p:cNvSpPr txBox="1">
            <a:spLocks/>
          </p:cNvSpPr>
          <p:nvPr/>
        </p:nvSpPr>
        <p:spPr>
          <a:xfrm>
            <a:off x="7085250" y="5867716"/>
            <a:ext cx="5257805" cy="465595"/>
          </a:xfrm>
          <a:prstGeom prst="rect">
            <a:avLst/>
          </a:prstGeom>
        </p:spPr>
        <p:txBody>
          <a:bodyPr/>
          <a:lstStyle>
            <a:lvl1pPr marL="169859" indent="-169859" algn="l" defTabSz="914378" rtl="0" eaLnBrk="1" latinLnBrk="0" hangingPunct="1">
              <a:lnSpc>
                <a:spcPct val="100000"/>
              </a:lnSpc>
              <a:spcBef>
                <a:spcPts val="0"/>
              </a:spcBef>
              <a:spcAft>
                <a:spcPts val="200"/>
              </a:spcAft>
              <a:buClr>
                <a:schemeClr val="accent1"/>
              </a:buClr>
              <a:buFont typeface="Wingdings" panose="05000000000000000000" pitchFamily="2" charset="2"/>
              <a:buChar char="§"/>
              <a:defRPr lang="en-US" sz="1700" kern="1200" dirty="0" smtClean="0">
                <a:solidFill>
                  <a:schemeClr val="tx2"/>
                </a:solidFill>
                <a:latin typeface="+mn-lt"/>
                <a:ea typeface="+mn-ea"/>
                <a:cs typeface="+mn-cs"/>
              </a:defRPr>
            </a:lvl1pPr>
            <a:lvl2pPr marL="578344" indent="-285743" algn="l" defTabSz="914378" rtl="0" eaLnBrk="1" latinLnBrk="0" hangingPunct="1">
              <a:lnSpc>
                <a:spcPct val="100000"/>
              </a:lnSpc>
              <a:spcBef>
                <a:spcPct val="20000"/>
              </a:spcBef>
              <a:spcAft>
                <a:spcPts val="200"/>
              </a:spcAft>
              <a:buFont typeface="Arial" panose="020B0604020202020204" pitchFamily="34" charset="0"/>
              <a:buChar char="–"/>
              <a:defRPr lang="en-US" sz="1700" kern="1200" dirty="0" smtClean="0">
                <a:solidFill>
                  <a:schemeClr val="tx2"/>
                </a:solidFill>
                <a:latin typeface="+mn-lt"/>
                <a:ea typeface="+mn-ea"/>
                <a:cs typeface="+mn-cs"/>
              </a:defRPr>
            </a:lvl2pPr>
            <a:lvl3pPr marL="578344" indent="-285743" algn="l" defTabSz="914378" rtl="0" eaLnBrk="1" latinLnBrk="0" hangingPunct="1">
              <a:lnSpc>
                <a:spcPct val="100000"/>
              </a:lnSpc>
              <a:spcBef>
                <a:spcPts val="0"/>
              </a:spcBef>
              <a:spcAft>
                <a:spcPts val="200"/>
              </a:spcAft>
              <a:buFont typeface="Wingdings" panose="05000000000000000000" pitchFamily="2" charset="2"/>
              <a:buChar char="q"/>
              <a:defRPr lang="en-US" sz="1500" kern="1200" dirty="0" smtClean="0">
                <a:solidFill>
                  <a:schemeClr val="tx2"/>
                </a:solidFill>
                <a:latin typeface="+mn-lt"/>
                <a:ea typeface="+mn-ea"/>
                <a:cs typeface="+mn-cs"/>
              </a:defRPr>
            </a:lvl3pPr>
            <a:lvl4pPr marL="857228" indent="-207958" algn="l" defTabSz="914378" rtl="0" eaLnBrk="1" latinLnBrk="0" hangingPunct="1">
              <a:lnSpc>
                <a:spcPct val="100000"/>
              </a:lnSpc>
              <a:spcBef>
                <a:spcPts val="0"/>
              </a:spcBef>
              <a:spcAft>
                <a:spcPts val="200"/>
              </a:spcAft>
              <a:buFont typeface="Arial" panose="020B0604020202020204" pitchFamily="34" charset="0"/>
              <a:buChar char="–"/>
              <a:tabLst/>
              <a:defRPr lang="en-US" sz="1500" kern="1200" dirty="0" smtClean="0">
                <a:solidFill>
                  <a:schemeClr val="tx2"/>
                </a:solidFill>
                <a:latin typeface="+mn-lt"/>
                <a:ea typeface="+mn-ea"/>
                <a:cs typeface="+mn-cs"/>
              </a:defRPr>
            </a:lvl4pPr>
            <a:lvl5pPr marL="1027088" indent="-112710" algn="l" defTabSz="914378" rtl="0" eaLnBrk="1" latinLnBrk="0" hangingPunct="1">
              <a:lnSpc>
                <a:spcPct val="100000"/>
              </a:lnSpc>
              <a:spcBef>
                <a:spcPct val="20000"/>
              </a:spcBef>
              <a:spcAft>
                <a:spcPts val="200"/>
              </a:spcAft>
              <a:buFont typeface="Arial" panose="020B0604020202020204" pitchFamily="34" charset="0"/>
              <a:buChar char="̶"/>
              <a:defRPr lang="en-US" sz="1300" kern="1200" dirty="0">
                <a:solidFill>
                  <a:schemeClr val="tx2"/>
                </a:solidFill>
                <a:latin typeface="+mn-lt"/>
                <a:ea typeface="+mn-ea"/>
                <a:cs typeface="+mn-cs"/>
              </a:defRPr>
            </a:lvl5pPr>
            <a:lvl6pPr marL="1201708" indent="-117472" algn="l" defTabSz="914378"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3239" indent="-173239" defTabSz="932574">
              <a:spcAft>
                <a:spcPts val="204"/>
              </a:spcAft>
              <a:buClr>
                <a:srgbClr val="FF6600"/>
              </a:buClr>
              <a:defRPr/>
            </a:pPr>
            <a:r>
              <a:rPr lang="en-GB" sz="1199" dirty="0">
                <a:solidFill>
                  <a:schemeClr val="tx1"/>
                </a:solidFill>
                <a:latin typeface="Segoe UI"/>
              </a:rPr>
              <a:t>US flight data for 20 years </a:t>
            </a:r>
          </a:p>
          <a:p>
            <a:pPr marL="173239" indent="-173239" defTabSz="932574">
              <a:spcAft>
                <a:spcPts val="204"/>
              </a:spcAft>
              <a:buClr>
                <a:srgbClr val="FF6600"/>
              </a:buClr>
              <a:defRPr/>
            </a:pPr>
            <a:r>
              <a:rPr lang="en-GB" sz="1199" dirty="0">
                <a:solidFill>
                  <a:schemeClr val="tx1"/>
                </a:solidFill>
                <a:latin typeface="Segoe UI"/>
              </a:rPr>
              <a:t>Linear Regression on Arrival Delay</a:t>
            </a:r>
          </a:p>
          <a:p>
            <a:pPr marL="173239" indent="-173239" defTabSz="932574">
              <a:spcAft>
                <a:spcPts val="204"/>
              </a:spcAft>
              <a:buClr>
                <a:srgbClr val="FF6600"/>
              </a:buClr>
              <a:defRPr/>
            </a:pPr>
            <a:r>
              <a:rPr lang="en-GB" sz="1199" dirty="0">
                <a:solidFill>
                  <a:schemeClr val="tx1"/>
                </a:solidFill>
                <a:latin typeface="Segoe UI"/>
              </a:rPr>
              <a:t>Run on 4 core laptop, 16GB RAM and 500GB SSD</a:t>
            </a:r>
          </a:p>
          <a:p>
            <a:pPr marL="173239" indent="-173239" defTabSz="932574">
              <a:spcAft>
                <a:spcPts val="204"/>
              </a:spcAft>
              <a:buClr>
                <a:srgbClr val="FF6600"/>
              </a:buClr>
              <a:defRPr/>
            </a:pPr>
            <a:endParaRPr lang="en-GB" sz="1199" dirty="0">
              <a:solidFill>
                <a:schemeClr val="tx1"/>
              </a:solidFill>
              <a:latin typeface="Segoe UI"/>
            </a:endParaRPr>
          </a:p>
          <a:p>
            <a:pPr marL="0" indent="0" defTabSz="932574">
              <a:spcAft>
                <a:spcPts val="204"/>
              </a:spcAft>
              <a:buClr>
                <a:srgbClr val="FF6600"/>
              </a:buClr>
              <a:buNone/>
              <a:defRPr/>
            </a:pPr>
            <a:endParaRPr lang="en-GB" sz="1199" dirty="0">
              <a:solidFill>
                <a:schemeClr val="tx1"/>
              </a:solidFill>
              <a:latin typeface="Segoe UI"/>
            </a:endParaRPr>
          </a:p>
        </p:txBody>
      </p:sp>
    </p:spTree>
    <p:extLst>
      <p:ext uri="{BB962C8B-B14F-4D97-AF65-F5344CB8AC3E}">
        <p14:creationId xmlns:p14="http://schemas.microsoft.com/office/powerpoint/2010/main" val="30414324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err="1"/>
              <a:t>DeployR</a:t>
            </a:r>
            <a:endParaRPr lang="en-US" sz="5400" dirty="0"/>
          </a:p>
        </p:txBody>
      </p:sp>
      <p:pic>
        <p:nvPicPr>
          <p:cNvPr id="6" name="Picture 5"/>
          <p:cNvPicPr>
            <a:picLocks noChangeAspect="1"/>
          </p:cNvPicPr>
          <p:nvPr/>
        </p:nvPicPr>
        <p:blipFill>
          <a:blip r:embed="rId3"/>
          <a:stretch>
            <a:fillRect/>
          </a:stretch>
        </p:blipFill>
        <p:spPr>
          <a:xfrm>
            <a:off x="4052394" y="171450"/>
            <a:ext cx="8189807" cy="5552238"/>
          </a:xfrm>
          <a:prstGeom prst="rect">
            <a:avLst/>
          </a:prstGeom>
        </p:spPr>
      </p:pic>
      <p:pic>
        <p:nvPicPr>
          <p:cNvPr id="5" name="Picture 4"/>
          <p:cNvPicPr>
            <a:picLocks noChangeAspect="1"/>
          </p:cNvPicPr>
          <p:nvPr/>
        </p:nvPicPr>
        <p:blipFill>
          <a:blip r:embed="rId4"/>
          <a:stretch>
            <a:fillRect/>
          </a:stretch>
        </p:blipFill>
        <p:spPr>
          <a:xfrm>
            <a:off x="1275790" y="1089025"/>
            <a:ext cx="9337208" cy="5690795"/>
          </a:xfrm>
          <a:prstGeom prst="rect">
            <a:avLst/>
          </a:prstGeom>
        </p:spPr>
      </p:pic>
    </p:spTree>
    <p:extLst>
      <p:ext uri="{BB962C8B-B14F-4D97-AF65-F5344CB8AC3E}">
        <p14:creationId xmlns:p14="http://schemas.microsoft.com/office/powerpoint/2010/main" val="35303581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R in Azure Machine Learning</a:t>
            </a:r>
          </a:p>
        </p:txBody>
      </p:sp>
      <p:pic>
        <p:nvPicPr>
          <p:cNvPr id="4" name="Picture 3"/>
          <p:cNvPicPr>
            <a:picLocks noChangeAspect="1"/>
          </p:cNvPicPr>
          <p:nvPr/>
        </p:nvPicPr>
        <p:blipFill>
          <a:blip r:embed="rId3"/>
          <a:stretch>
            <a:fillRect/>
          </a:stretch>
        </p:blipFill>
        <p:spPr>
          <a:xfrm>
            <a:off x="2456597" y="1264317"/>
            <a:ext cx="9575570" cy="548376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00251" y="4231184"/>
            <a:ext cx="11095630" cy="7940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3600" dirty="0">
                <a:solidFill>
                  <a:schemeClr val="bg1"/>
                </a:solidFill>
              </a:rPr>
              <a:t>Dataset1 &lt;-</a:t>
            </a:r>
            <a:r>
              <a:rPr lang="en-US" sz="3600" dirty="0" err="1">
                <a:solidFill>
                  <a:schemeClr val="bg1"/>
                </a:solidFill>
              </a:rPr>
              <a:t>maml.mapInputPort</a:t>
            </a:r>
            <a:r>
              <a:rPr lang="en-US" sz="3600" dirty="0">
                <a:solidFill>
                  <a:schemeClr val="bg1"/>
                </a:solidFill>
              </a:rPr>
              <a:t>(1) # </a:t>
            </a:r>
            <a:r>
              <a:rPr lang="en-US" sz="3600" dirty="0" err="1">
                <a:solidFill>
                  <a:schemeClr val="bg1"/>
                </a:solidFill>
              </a:rPr>
              <a:t>class:data.frame</a:t>
            </a:r>
            <a:endParaRPr lang="en-US" sz="3600" dirty="0">
              <a:solidFill>
                <a:schemeClr val="bg1"/>
              </a:solidFill>
            </a:endParaRPr>
          </a:p>
        </p:txBody>
      </p:sp>
      <p:grpSp>
        <p:nvGrpSpPr>
          <p:cNvPr id="10" name="Group 9"/>
          <p:cNvGrpSpPr/>
          <p:nvPr/>
        </p:nvGrpSpPr>
        <p:grpSpPr>
          <a:xfrm>
            <a:off x="300251" y="2074460"/>
            <a:ext cx="11204812" cy="2156724"/>
            <a:chOff x="300251" y="2074460"/>
            <a:chExt cx="11204812" cy="2156724"/>
          </a:xfrm>
        </p:grpSpPr>
        <p:cxnSp>
          <p:nvCxnSpPr>
            <p:cNvPr id="6" name="Straight Connector 5"/>
            <p:cNvCxnSpPr/>
            <p:nvPr/>
          </p:nvCxnSpPr>
          <p:spPr>
            <a:xfrm flipV="1">
              <a:off x="300251" y="2074460"/>
              <a:ext cx="8898340" cy="2156724"/>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1354937" y="2101755"/>
              <a:ext cx="150126" cy="2129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2281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9758"/>
            <a:endParaRPr lang="en-US" sz="2244" kern="0" dirty="0">
              <a:solidFill>
                <a:prstClr val="white"/>
              </a:solidFill>
            </a:endParaRPr>
          </a:p>
        </p:txBody>
      </p:sp>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
        <p:nvSpPr>
          <p:cNvPr id="3" name="Title 2"/>
          <p:cNvSpPr>
            <a:spLocks noGrp="1"/>
          </p:cNvSpPr>
          <p:nvPr>
            <p:ph type="ctrTitle"/>
          </p:nvPr>
        </p:nvSpPr>
        <p:spPr>
          <a:xfrm>
            <a:off x="1633537" y="856114"/>
            <a:ext cx="9327356" cy="2435131"/>
          </a:xfrm>
        </p:spPr>
        <p:txBody>
          <a:bodyPr/>
          <a:lstStyle/>
          <a:p>
            <a:r>
              <a:rPr lang="en-US" dirty="0"/>
              <a:t>Cortana Intelligence Suite</a:t>
            </a:r>
          </a:p>
        </p:txBody>
      </p:sp>
      <p:sp>
        <p:nvSpPr>
          <p:cNvPr id="5" name="Subtitle 4"/>
          <p:cNvSpPr>
            <a:spLocks noGrp="1"/>
          </p:cNvSpPr>
          <p:nvPr>
            <p:ph type="subTitle" idx="1"/>
          </p:nvPr>
        </p:nvSpPr>
        <p:spPr>
          <a:xfrm>
            <a:off x="1633537" y="3421590"/>
            <a:ext cx="9327356" cy="1688724"/>
          </a:xfrm>
        </p:spPr>
        <p:txBody>
          <a:bodyPr/>
          <a:lstStyle/>
          <a:p>
            <a:r>
              <a:rPr lang="en-US" dirty="0"/>
              <a:t>Focus – Microsoft R for Architects</a:t>
            </a:r>
          </a:p>
        </p:txBody>
      </p:sp>
    </p:spTree>
    <p:extLst>
      <p:ext uri="{BB962C8B-B14F-4D97-AF65-F5344CB8AC3E}">
        <p14:creationId xmlns:p14="http://schemas.microsoft.com/office/powerpoint/2010/main" val="9271424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4976271" y="1552050"/>
            <a:ext cx="2097795"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kern="0" spc="-40" dirty="0" err="1">
                <a:gradFill>
                  <a:gsLst>
                    <a:gs pos="0">
                      <a:srgbClr val="FFFFFF"/>
                    </a:gs>
                    <a:gs pos="100000">
                      <a:srgbClr val="FFFFFF"/>
                    </a:gs>
                  </a:gsLst>
                  <a:lin ang="5400000" scaled="0"/>
                </a:gradFill>
                <a:ea typeface="Segoe UI" pitchFamily="34" charset="0"/>
                <a:cs typeface="Segoe UI" pitchFamily="34" charset="0"/>
              </a:rPr>
              <a:t>SparkR</a:t>
            </a:r>
            <a:endParaRPr lang="en-US" sz="1494" kern="0" spc="-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(Zoo)</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CC00"/>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4294967295"/>
          </p:nvPr>
        </p:nvSpPr>
        <p:spPr>
          <a:xfrm>
            <a:off x="0" y="114300"/>
            <a:ext cx="10972800" cy="1023938"/>
          </a:xfrm>
        </p:spPr>
        <p:txBody>
          <a:bodyPr/>
          <a:lstStyle/>
          <a:p>
            <a:pPr marL="0" indent="0">
              <a:buNone/>
            </a:pPr>
            <a:r>
              <a:rPr lang="en-US" sz="4800" dirty="0"/>
              <a:t>R in Spark HDInsight Cluster</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pic>
        <p:nvPicPr>
          <p:cNvPr id="3" name="Picture 2"/>
          <p:cNvPicPr>
            <a:picLocks noChangeAspect="1"/>
          </p:cNvPicPr>
          <p:nvPr/>
        </p:nvPicPr>
        <p:blipFill>
          <a:blip r:embed="rId3"/>
          <a:stretch>
            <a:fillRect/>
          </a:stretch>
        </p:blipFill>
        <p:spPr>
          <a:xfrm>
            <a:off x="5036218" y="2073137"/>
            <a:ext cx="990893" cy="1303451"/>
          </a:xfrm>
          <a:prstGeom prst="rect">
            <a:avLst/>
          </a:prstGeom>
        </p:spPr>
      </p:pic>
    </p:spTree>
    <p:extLst>
      <p:ext uri="{BB962C8B-B14F-4D97-AF65-F5344CB8AC3E}">
        <p14:creationId xmlns:p14="http://schemas.microsoft.com/office/powerpoint/2010/main" val="484951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lstStyle/>
          <a:p>
            <a:r>
              <a:rPr lang="en-US" sz="5400" dirty="0"/>
              <a:t>Microsoft R in SQL Server</a:t>
            </a:r>
          </a:p>
        </p:txBody>
      </p:sp>
      <p:pic>
        <p:nvPicPr>
          <p:cNvPr id="5" name="Picture 4"/>
          <p:cNvPicPr>
            <a:picLocks noChangeAspect="1"/>
          </p:cNvPicPr>
          <p:nvPr/>
        </p:nvPicPr>
        <p:blipFill>
          <a:blip r:embed="rId4"/>
          <a:stretch>
            <a:fillRect/>
          </a:stretch>
        </p:blipFill>
        <p:spPr>
          <a:xfrm>
            <a:off x="4317016" y="2251724"/>
            <a:ext cx="3736187" cy="3338175"/>
          </a:xfrm>
          <a:prstGeom prst="rect">
            <a:avLst/>
          </a:prstGeom>
        </p:spPr>
      </p:pic>
      <p:pic>
        <p:nvPicPr>
          <p:cNvPr id="6" name="Picture 5"/>
          <p:cNvPicPr>
            <a:picLocks noChangeAspect="1"/>
          </p:cNvPicPr>
          <p:nvPr/>
        </p:nvPicPr>
        <p:blipFill>
          <a:blip r:embed="rId5"/>
          <a:stretch>
            <a:fillRect/>
          </a:stretch>
        </p:blipFill>
        <p:spPr>
          <a:xfrm>
            <a:off x="401448" y="1266763"/>
            <a:ext cx="2787622" cy="1648792"/>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6"/>
          <a:stretch>
            <a:fillRect/>
          </a:stretch>
        </p:blipFill>
        <p:spPr>
          <a:xfrm>
            <a:off x="876323" y="5101370"/>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stCxn id="16" idx="0"/>
          </p:cNvCxnSpPr>
          <p:nvPr/>
        </p:nvCxnSpPr>
        <p:spPr>
          <a:xfrm rot="5400000" flipH="1" flipV="1">
            <a:off x="2501722" y="3703180"/>
            <a:ext cx="1180556" cy="1615824"/>
          </a:xfrm>
          <a:prstGeom prst="bentConnector2">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p:cNvCxnSpPr>
            <a:stCxn id="6" idx="2"/>
            <a:endCxn id="38" idx="0"/>
          </p:cNvCxnSpPr>
          <p:nvPr/>
        </p:nvCxnSpPr>
        <p:spPr>
          <a:xfrm rot="5400000">
            <a:off x="1220083" y="2827375"/>
            <a:ext cx="486996" cy="663356"/>
          </a:xfrm>
          <a:prstGeom prst="bentConnector3">
            <a:avLst>
              <a:gd name="adj1" fmla="val 50000"/>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260491" y="3402552"/>
            <a:ext cx="1742827" cy="752368"/>
          </a:xfrm>
          <a:prstGeom prst="rect">
            <a:avLst/>
          </a:prstGeom>
        </p:spPr>
      </p:pic>
      <p:grpSp>
        <p:nvGrpSpPr>
          <p:cNvPr id="17" name="Group 16"/>
          <p:cNvGrpSpPr/>
          <p:nvPr/>
        </p:nvGrpSpPr>
        <p:grpSpPr>
          <a:xfrm>
            <a:off x="8836757" y="1573041"/>
            <a:ext cx="3330014" cy="4016858"/>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defTabSz="914340">
                <a:lnSpc>
                  <a:spcPct val="90000"/>
                </a:lnSpc>
                <a:spcAft>
                  <a:spcPts val="600"/>
                </a:spcAft>
              </a:pPr>
              <a:r>
                <a:rPr lang="en-US" sz="1599" b="1" kern="0" dirty="0">
                  <a:solidFill>
                    <a:srgbClr val="FFFFFF"/>
                  </a:solidFill>
                  <a:latin typeface="Segoe UI"/>
                </a:rPr>
                <a:t>Microsoft R Server</a:t>
              </a:r>
            </a:p>
          </p:txBody>
        </p:sp>
      </p:grpSp>
      <p:pic>
        <p:nvPicPr>
          <p:cNvPr id="4" name="Picture 3"/>
          <p:cNvPicPr>
            <a:picLocks noChangeAspect="1"/>
          </p:cNvPicPr>
          <p:nvPr/>
        </p:nvPicPr>
        <p:blipFill>
          <a:blip r:embed="rId8"/>
          <a:stretch>
            <a:fillRect/>
          </a:stretch>
        </p:blipFill>
        <p:spPr>
          <a:xfrm>
            <a:off x="8898206" y="2334267"/>
            <a:ext cx="2989778" cy="2136571"/>
          </a:xfrm>
          <a:prstGeom prst="rect">
            <a:avLst/>
          </a:prstGeom>
        </p:spPr>
      </p:pic>
      <p:cxnSp>
        <p:nvCxnSpPr>
          <p:cNvPr id="25" name="Connector: Elbow 24"/>
          <p:cNvCxnSpPr>
            <a:stCxn id="5" idx="3"/>
            <a:endCxn id="4" idx="1"/>
          </p:cNvCxnSpPr>
          <p:nvPr/>
        </p:nvCxnSpPr>
        <p:spPr>
          <a:xfrm flipV="1">
            <a:off x="8053203" y="3402552"/>
            <a:ext cx="845003" cy="518260"/>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algn="ctr" defTabSz="1243493"/>
            <a:r>
              <a:rPr lang="en-US" sz="1360" dirty="0">
                <a:solidFill>
                  <a:srgbClr val="C00000"/>
                </a:solidFill>
                <a:latin typeface="Segoe UI"/>
              </a:rPr>
              <a:t>Launchpad </a:t>
            </a:r>
          </a:p>
          <a:p>
            <a:pPr algn="ctr" defTabSz="1243493"/>
            <a:r>
              <a:rPr lang="en-US" sz="952" dirty="0">
                <a:solidFill>
                  <a:srgbClr val="C00000"/>
                </a:solidFill>
                <a:latin typeface="Segoe UI"/>
              </a:rPr>
              <a:t>(</a:t>
            </a:r>
            <a:r>
              <a:rPr lang="en-US" sz="952" dirty="0" err="1">
                <a:solidFill>
                  <a:srgbClr val="C00000"/>
                </a:solidFill>
                <a:latin typeface="Segoe UI"/>
              </a:rPr>
              <a:t>BxlServer</a:t>
            </a:r>
            <a:r>
              <a:rPr lang="en-US" sz="952" dirty="0">
                <a:solidFill>
                  <a:srgbClr val="C00000"/>
                </a:solidFill>
                <a:latin typeface="Segoe UI"/>
              </a:rPr>
              <a:t> and SQL Satellite, Rserver.dll)</a:t>
            </a:r>
          </a:p>
        </p:txBody>
      </p:sp>
    </p:spTree>
    <p:extLst>
      <p:ext uri="{BB962C8B-B14F-4D97-AF65-F5344CB8AC3E}">
        <p14:creationId xmlns:p14="http://schemas.microsoft.com/office/powerpoint/2010/main" val="1487952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ltGray">
          <a:xfrm>
            <a:off x="264724" y="1225183"/>
            <a:ext cx="5485622" cy="54612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4400" kern="0" dirty="0">
                <a:solidFill>
                  <a:schemeClr val="tx1"/>
                </a:solidFill>
                <a:ea typeface="Segoe UI" pitchFamily="34" charset="0"/>
                <a:cs typeface="Segoe UI" pitchFamily="34" charset="0"/>
              </a:rPr>
              <a:t>Install R Platforms</a:t>
            </a:r>
          </a:p>
        </p:txBody>
      </p:sp>
      <p:sp>
        <p:nvSpPr>
          <p:cNvPr id="17" name="Title 16"/>
          <p:cNvSpPr>
            <a:spLocks noGrp="1"/>
          </p:cNvSpPr>
          <p:nvPr>
            <p:ph type="title" idx="4294967295"/>
          </p:nvPr>
        </p:nvSpPr>
        <p:spPr>
          <a:xfrm>
            <a:off x="0" y="307975"/>
            <a:ext cx="5486400" cy="917575"/>
          </a:xfrm>
        </p:spPr>
        <p:txBody>
          <a:bodyPr>
            <a:normAutofit/>
          </a:bodyPr>
          <a:lstStyle/>
          <a:p>
            <a:r>
              <a:rPr lang="en-US" dirty="0">
                <a:solidFill>
                  <a:schemeClr val="tx1"/>
                </a:solidFill>
              </a:rPr>
              <a:t>Lab:</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9735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R Client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090911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lstStyle/>
          <a:p>
            <a:r>
              <a:rPr lang="en-US" sz="5400" dirty="0"/>
              <a:t>Microsoft R Development Tools</a:t>
            </a:r>
          </a:p>
        </p:txBody>
      </p:sp>
      <p:sp>
        <p:nvSpPr>
          <p:cNvPr id="3" name="Rectangle 2"/>
          <p:cNvSpPr/>
          <p:nvPr/>
        </p:nvSpPr>
        <p:spPr>
          <a:xfrm>
            <a:off x="897468" y="2058052"/>
            <a:ext cx="9919688" cy="3046988"/>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 R Client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err="1">
                <a:ln>
                  <a:noFill/>
                </a:ln>
                <a:solidFill>
                  <a:srgbClr val="002864"/>
                </a:solidFill>
                <a:effectLst/>
                <a:uLnTx/>
                <a:uFillTx/>
                <a:cs typeface="Times New Roman" panose="02020603050405020304" pitchFamily="18" charset="0"/>
              </a:rPr>
              <a:t>RStudio</a:t>
            </a:r>
            <a:endParaRPr kumimoji="0" lang="en-US" sz="4800" b="0" i="0" u="none" strike="noStrike" kern="0" cap="none" spc="0" normalizeH="0" baseline="0" noProof="0" dirty="0">
              <a:ln>
                <a:noFill/>
              </a:ln>
              <a:solidFill>
                <a:srgbClr val="002864"/>
              </a:solidFill>
              <a:effectLst/>
              <a:uLnTx/>
              <a:uFillTx/>
              <a:cs typeface="Times New Roman" panose="02020603050405020304" pitchFamily="18" charset="0"/>
            </a:endParaRP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cs typeface="Times New Roman" panose="02020603050405020304" pitchFamily="18" charset="0"/>
              </a:rPr>
              <a:t>R Tools for Visual Studio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baseline="0" dirty="0">
                <a:solidFill>
                  <a:srgbClr val="002864"/>
                </a:solidFill>
                <a:cs typeface="Times New Roman" panose="02020603050405020304" pitchFamily="18" charset="0"/>
              </a:rPr>
              <a:t>SQL Server tools</a:t>
            </a:r>
            <a:endParaRPr lang="en-US" sz="4800" kern="0" dirty="0">
              <a:solidFill>
                <a:srgbClr val="002864"/>
              </a:solidFill>
              <a:cs typeface="Times New Roman" panose="02020603050405020304" pitchFamily="18" charset="0"/>
            </a:endParaRPr>
          </a:p>
        </p:txBody>
      </p:sp>
    </p:spTree>
    <p:extLst>
      <p:ext uri="{BB962C8B-B14F-4D97-AF65-F5344CB8AC3E}">
        <p14:creationId xmlns:p14="http://schemas.microsoft.com/office/powerpoint/2010/main" val="38439402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307975"/>
            <a:ext cx="5486400" cy="917575"/>
          </a:xfrm>
        </p:spPr>
        <p:txBody>
          <a:bodyPr>
            <a:normAutofit/>
          </a:bodyPr>
          <a:lstStyle/>
          <a:p>
            <a:r>
              <a:rPr lang="en-US" dirty="0"/>
              <a:t>Lab:</a:t>
            </a:r>
          </a:p>
        </p:txBody>
      </p:sp>
      <p:sp>
        <p:nvSpPr>
          <p:cNvPr id="7" name="Rectangle 6"/>
          <p:cNvSpPr/>
          <p:nvPr/>
        </p:nvSpPr>
        <p:spPr bwMode="ltGray">
          <a:xfrm>
            <a:off x="134095" y="1060750"/>
            <a:ext cx="5485622" cy="5653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4400" kern="0" dirty="0">
                <a:solidFill>
                  <a:schemeClr val="tx1"/>
                </a:solidFill>
                <a:ea typeface="Segoe UI" pitchFamily="34" charset="0"/>
                <a:cs typeface="Segoe UI" pitchFamily="34" charset="0"/>
              </a:rPr>
              <a:t>Install and configure Client Environments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75775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Operationalize Microsoft R</a:t>
            </a:r>
            <a:endParaRPr lang="en-US" sz="4400" dirty="0"/>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2393750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233363"/>
            <a:ext cx="7707313" cy="865187"/>
          </a:xfrm>
        </p:spPr>
        <p:txBody>
          <a:bodyPr vert="horz" wrap="square" lIns="146304" tIns="91440" rIns="146304" bIns="91440" rtlCol="0" anchor="t">
            <a:noAutofit/>
          </a:bodyPr>
          <a:lstStyle/>
          <a:p>
            <a:r>
              <a:rPr lang="en-US" dirty="0"/>
              <a:t>Configuration and Operation</a:t>
            </a:r>
          </a:p>
        </p:txBody>
      </p:sp>
      <p:sp>
        <p:nvSpPr>
          <p:cNvPr id="2" name="TextBox 1"/>
          <p:cNvSpPr txBox="1"/>
          <p:nvPr/>
        </p:nvSpPr>
        <p:spPr>
          <a:xfrm>
            <a:off x="723330" y="1323833"/>
            <a:ext cx="10297563" cy="466897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Planning </a:t>
            </a:r>
          </a:p>
          <a:p>
            <a:pPr marL="809271" lvl="1"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Specific Environments </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File Locations</a:t>
            </a:r>
          </a:p>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Services and Background Processes</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Package Management </a:t>
            </a: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DeployR</a:t>
            </a:r>
            <a:r>
              <a:rPr lang="en-US" sz="4800" dirty="0">
                <a:gradFill>
                  <a:gsLst>
                    <a:gs pos="2917">
                      <a:schemeClr val="tx1"/>
                    </a:gs>
                    <a:gs pos="30000">
                      <a:schemeClr val="tx1"/>
                    </a:gs>
                  </a:gsLst>
                  <a:lin ang="5400000" scaled="0"/>
                </a:gradFill>
              </a:rPr>
              <a:t> Planning</a:t>
            </a:r>
          </a:p>
        </p:txBody>
      </p:sp>
      <p:grpSp>
        <p:nvGrpSpPr>
          <p:cNvPr id="4" name="Group 3"/>
          <p:cNvGrpSpPr/>
          <p:nvPr/>
        </p:nvGrpSpPr>
        <p:grpSpPr>
          <a:xfrm>
            <a:off x="8275249" y="871873"/>
            <a:ext cx="2039708" cy="2164009"/>
            <a:chOff x="7401793" y="871512"/>
            <a:chExt cx="2039708" cy="2164009"/>
          </a:xfrm>
        </p:grpSpPr>
        <p:pic>
          <p:nvPicPr>
            <p:cNvPr id="7" name="Picture 6"/>
            <p:cNvPicPr>
              <a:picLocks noChangeAspect="1"/>
            </p:cNvPicPr>
            <p:nvPr/>
          </p:nvPicPr>
          <p:blipFill>
            <a:blip r:embed="rId3"/>
            <a:stretch>
              <a:fillRect/>
            </a:stretch>
          </p:blipFill>
          <p:spPr>
            <a:xfrm>
              <a:off x="8055241" y="1400013"/>
              <a:ext cx="494456" cy="1635508"/>
            </a:xfrm>
            <a:prstGeom prst="rect">
              <a:avLst/>
            </a:prstGeom>
          </p:spPr>
        </p:pic>
        <p:pic>
          <p:nvPicPr>
            <p:cNvPr id="8" name="Picture 7"/>
            <p:cNvPicPr>
              <a:picLocks noChangeAspect="1"/>
            </p:cNvPicPr>
            <p:nvPr/>
          </p:nvPicPr>
          <p:blipFill>
            <a:blip r:embed="rId4"/>
            <a:stretch>
              <a:fillRect/>
            </a:stretch>
          </p:blipFill>
          <p:spPr>
            <a:xfrm>
              <a:off x="7401793" y="1159107"/>
              <a:ext cx="361334" cy="798736"/>
            </a:xfrm>
            <a:prstGeom prst="rect">
              <a:avLst/>
            </a:prstGeom>
          </p:spPr>
        </p:pic>
        <p:pic>
          <p:nvPicPr>
            <p:cNvPr id="9" name="Picture 8"/>
            <p:cNvPicPr>
              <a:picLocks noChangeAspect="1"/>
            </p:cNvPicPr>
            <p:nvPr/>
          </p:nvPicPr>
          <p:blipFill>
            <a:blip r:embed="rId5"/>
            <a:stretch>
              <a:fillRect/>
            </a:stretch>
          </p:blipFill>
          <p:spPr>
            <a:xfrm>
              <a:off x="8654931" y="871512"/>
              <a:ext cx="169032" cy="1605804"/>
            </a:xfrm>
            <a:prstGeom prst="rect">
              <a:avLst/>
            </a:prstGeom>
          </p:spPr>
        </p:pic>
        <p:pic>
          <p:nvPicPr>
            <p:cNvPr id="10" name="Picture 9"/>
            <p:cNvPicPr>
              <a:picLocks noChangeAspect="1"/>
            </p:cNvPicPr>
            <p:nvPr/>
          </p:nvPicPr>
          <p:blipFill>
            <a:blip r:embed="rId6"/>
            <a:stretch>
              <a:fillRect/>
            </a:stretch>
          </p:blipFill>
          <p:spPr>
            <a:xfrm>
              <a:off x="9004833" y="1795547"/>
              <a:ext cx="436668" cy="1239571"/>
            </a:xfrm>
            <a:prstGeom prst="rect">
              <a:avLst/>
            </a:prstGeom>
          </p:spPr>
        </p:pic>
      </p:grpSp>
    </p:spTree>
    <p:extLst>
      <p:ext uri="{BB962C8B-B14F-4D97-AF65-F5344CB8AC3E}">
        <p14:creationId xmlns:p14="http://schemas.microsoft.com/office/powerpoint/2010/main" val="35161954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1002" y="22821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Distributed R - Write once, deploy multiple</a:t>
            </a:r>
          </a:p>
        </p:txBody>
      </p:sp>
      <p:sp>
        <p:nvSpPr>
          <p:cNvPr id="28" name="Cube 27"/>
          <p:cNvSpPr/>
          <p:nvPr/>
        </p:nvSpPr>
        <p:spPr>
          <a:xfrm>
            <a:off x="1532669" y="1869554"/>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29" name="Cube 28"/>
          <p:cNvSpPr/>
          <p:nvPr/>
        </p:nvSpPr>
        <p:spPr>
          <a:xfrm>
            <a:off x="1286590" y="213997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0" name="Cube 29"/>
          <p:cNvSpPr/>
          <p:nvPr/>
        </p:nvSpPr>
        <p:spPr>
          <a:xfrm>
            <a:off x="1018550" y="243482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1" name="Cube 30"/>
          <p:cNvSpPr/>
          <p:nvPr/>
        </p:nvSpPr>
        <p:spPr>
          <a:xfrm>
            <a:off x="778422" y="2718532"/>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2" name="Cube 31"/>
          <p:cNvSpPr/>
          <p:nvPr/>
        </p:nvSpPr>
        <p:spPr bwMode="auto">
          <a:xfrm>
            <a:off x="539576" y="3478527"/>
            <a:ext cx="621769" cy="2261472"/>
          </a:xfrm>
          <a:prstGeom prst="cube">
            <a:avLst/>
          </a:prstGeom>
          <a:solidFill>
            <a:srgbClr val="00BCF2"/>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R+CRAN</a:t>
            </a:r>
          </a:p>
        </p:txBody>
      </p:sp>
      <p:sp>
        <p:nvSpPr>
          <p:cNvPr id="33" name="Cube 32"/>
          <p:cNvSpPr/>
          <p:nvPr/>
        </p:nvSpPr>
        <p:spPr bwMode="auto">
          <a:xfrm>
            <a:off x="1083634" y="3478527"/>
            <a:ext cx="621769" cy="2261472"/>
          </a:xfrm>
          <a:prstGeom prst="cube">
            <a:avLst/>
          </a:prstGeom>
          <a:solidFill>
            <a:srgbClr val="FFB900">
              <a:lumMod val="75000"/>
            </a:srgbClr>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RSR Connector</a:t>
            </a:r>
          </a:p>
        </p:txBody>
      </p:sp>
      <p:sp>
        <p:nvSpPr>
          <p:cNvPr id="34" name="Cube 33"/>
          <p:cNvSpPr/>
          <p:nvPr/>
        </p:nvSpPr>
        <p:spPr bwMode="auto">
          <a:xfrm>
            <a:off x="1646884" y="5122489"/>
            <a:ext cx="2726183"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5" name="Cube 34"/>
          <p:cNvSpPr/>
          <p:nvPr/>
        </p:nvSpPr>
        <p:spPr bwMode="auto">
          <a:xfrm>
            <a:off x="1640409" y="4572250"/>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6" name="Cube 35"/>
          <p:cNvSpPr/>
          <p:nvPr/>
        </p:nvSpPr>
        <p:spPr bwMode="auto">
          <a:xfrm>
            <a:off x="1640409" y="4021834"/>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7" name="Cube 36"/>
          <p:cNvSpPr/>
          <p:nvPr/>
        </p:nvSpPr>
        <p:spPr bwMode="auto">
          <a:xfrm>
            <a:off x="1646885" y="3477892"/>
            <a:ext cx="1409499" cy="621647"/>
          </a:xfrm>
          <a:prstGeom prst="cube">
            <a:avLst/>
          </a:prstGeom>
          <a:gradFill flip="none" rotWithShape="1">
            <a:gsLst>
              <a:gs pos="0">
                <a:srgbClr val="107C10"/>
              </a:gs>
              <a:gs pos="100000">
                <a:srgbClr val="FFB900">
                  <a:lumMod val="75000"/>
                </a:srgbClr>
              </a:gs>
            </a:gsLst>
            <a:lin ang="10800000" scaled="0"/>
            <a:tileRect/>
          </a:gra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8" name="Cube 37"/>
          <p:cNvSpPr/>
          <p:nvPr/>
        </p:nvSpPr>
        <p:spPr bwMode="auto">
          <a:xfrm>
            <a:off x="2959251" y="3477892"/>
            <a:ext cx="1407341"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9" name="Rectangle 38"/>
          <p:cNvSpPr/>
          <p:nvPr/>
        </p:nvSpPr>
        <p:spPr bwMode="auto">
          <a:xfrm rot="16200000" flipV="1">
            <a:off x="2757607" y="4120191"/>
            <a:ext cx="466120"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DistributedR</a:t>
            </a:r>
          </a:p>
        </p:txBody>
      </p:sp>
      <p:sp>
        <p:nvSpPr>
          <p:cNvPr id="40" name="Rectangle 39"/>
          <p:cNvSpPr/>
          <p:nvPr/>
        </p:nvSpPr>
        <p:spPr bwMode="auto">
          <a:xfrm rot="16200000" flipV="1">
            <a:off x="2805535" y="3590896"/>
            <a:ext cx="370263"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ScaleR</a:t>
            </a:r>
          </a:p>
        </p:txBody>
      </p:sp>
      <p:sp>
        <p:nvSpPr>
          <p:cNvPr id="41" name="Rectangle 40"/>
          <p:cNvSpPr/>
          <p:nvPr/>
        </p:nvSpPr>
        <p:spPr bwMode="auto">
          <a:xfrm rot="16200000" flipV="1">
            <a:off x="2767509" y="3038475"/>
            <a:ext cx="446316"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ConnectR</a:t>
            </a:r>
          </a:p>
        </p:txBody>
      </p:sp>
      <p:grpSp>
        <p:nvGrpSpPr>
          <p:cNvPr id="42" name="Group 95"/>
          <p:cNvGrpSpPr>
            <a:grpSpLocks/>
          </p:cNvGrpSpPr>
          <p:nvPr/>
        </p:nvGrpSpPr>
        <p:grpSpPr bwMode="auto">
          <a:xfrm>
            <a:off x="1627692" y="3605558"/>
            <a:ext cx="2696919" cy="516627"/>
            <a:chOff x="1877141" y="2315523"/>
            <a:chExt cx="1599314" cy="380054"/>
          </a:xfrm>
        </p:grpSpPr>
        <p:sp>
          <p:nvSpPr>
            <p:cNvPr id="43" name="Cube 101"/>
            <p:cNvSpPr/>
            <p:nvPr/>
          </p:nvSpPr>
          <p:spPr>
            <a:xfrm rot="16200000" flipV="1">
              <a:off x="2874066" y="2093187"/>
              <a:ext cx="371476" cy="833303"/>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DevelopR</a:t>
              </a:r>
            </a:p>
          </p:txBody>
        </p:sp>
        <p:sp>
          <p:nvSpPr>
            <p:cNvPr id="44" name="Cube 100"/>
            <p:cNvSpPr/>
            <p:nvPr/>
          </p:nvSpPr>
          <p:spPr>
            <a:xfrm rot="16200000" flipV="1">
              <a:off x="2109446" y="2083218"/>
              <a:ext cx="370528" cy="83513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alpha val="99000"/>
                    </a:prstClr>
                  </a:solidFill>
                  <a:latin typeface="Segoe UI"/>
                </a:rPr>
                <a:t>DeployR</a:t>
              </a:r>
            </a:p>
          </p:txBody>
        </p:sp>
      </p:grpSp>
      <p:sp>
        <p:nvSpPr>
          <p:cNvPr id="45" name="Cube 44"/>
          <p:cNvSpPr/>
          <p:nvPr/>
        </p:nvSpPr>
        <p:spPr bwMode="auto">
          <a:xfrm>
            <a:off x="539576" y="2951219"/>
            <a:ext cx="3827016" cy="621647"/>
          </a:xfrm>
          <a:prstGeom prst="cube">
            <a:avLst/>
          </a:prstGeom>
          <a:solidFill>
            <a:sysClr val="window" lastClr="FFFFFF">
              <a:lumMod val="85000"/>
            </a:sysClr>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cxnSp>
        <p:nvCxnSpPr>
          <p:cNvPr id="46" name="Straight Connector 45"/>
          <p:cNvCxnSpPr/>
          <p:nvPr/>
        </p:nvCxnSpPr>
        <p:spPr>
          <a:xfrm flipV="1">
            <a:off x="210590" y="1806814"/>
            <a:ext cx="1295098" cy="1476413"/>
          </a:xfrm>
          <a:prstGeom prst="line">
            <a:avLst/>
          </a:prstGeom>
          <a:noFill/>
          <a:ln w="38100" cap="flat" cmpd="sng" algn="ctr">
            <a:solidFill>
              <a:srgbClr val="0072C6"/>
            </a:solidFill>
            <a:prstDash val="solid"/>
            <a:headEnd type="none" w="med" len="med"/>
            <a:tailEnd type="triangle" w="med" len="med"/>
          </a:ln>
          <a:effectLst/>
        </p:spPr>
      </p:cxnSp>
      <p:sp>
        <p:nvSpPr>
          <p:cNvPr id="49" name="Rectangle 48"/>
          <p:cNvSpPr/>
          <p:nvPr/>
        </p:nvSpPr>
        <p:spPr>
          <a:xfrm>
            <a:off x="2947" y="5981891"/>
            <a:ext cx="12432948" cy="464542"/>
          </a:xfrm>
          <a:prstGeom prst="rect">
            <a:avLst/>
          </a:prstGeom>
        </p:spPr>
        <p:txBody>
          <a:bodyPr lIns="124313" tIns="62156" rIns="124313" bIns="62156">
            <a:spAutoFit/>
          </a:bodyPr>
          <a:lstStyle/>
          <a:p>
            <a:pPr algn="ctr" defTabSz="932597">
              <a:lnSpc>
                <a:spcPct val="90000"/>
              </a:lnSpc>
              <a:spcBef>
                <a:spcPts val="816"/>
              </a:spcBef>
              <a:spcAft>
                <a:spcPts val="408"/>
              </a:spcAft>
              <a:buClr>
                <a:srgbClr val="F15D22"/>
              </a:buClr>
              <a:defRPr/>
            </a:pPr>
            <a:r>
              <a:rPr lang="en-US" sz="2400" kern="0" dirty="0">
                <a:solidFill>
                  <a:srgbClr val="505050"/>
                </a:solidFill>
              </a:rPr>
              <a:t>Code Portability Across Platforms</a:t>
            </a:r>
          </a:p>
        </p:txBody>
      </p:sp>
      <p:sp>
        <p:nvSpPr>
          <p:cNvPr id="50" name="Rectangle 67"/>
          <p:cNvSpPr>
            <a:spLocks noChangeArrowheads="1"/>
          </p:cNvSpPr>
          <p:nvPr/>
        </p:nvSpPr>
        <p:spPr bwMode="auto">
          <a:xfrm>
            <a:off x="5747136" y="462371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In the Cloud</a:t>
            </a:r>
            <a:endParaRPr lang="en-US" sz="1399" kern="0">
              <a:solidFill>
                <a:srgbClr val="107C10"/>
              </a:solidFill>
            </a:endParaRPr>
          </a:p>
        </p:txBody>
      </p:sp>
      <p:cxnSp>
        <p:nvCxnSpPr>
          <p:cNvPr id="51" name="Straight Connector 50"/>
          <p:cNvCxnSpPr/>
          <p:nvPr/>
        </p:nvCxnSpPr>
        <p:spPr>
          <a:xfrm>
            <a:off x="4445562" y="4787761"/>
            <a:ext cx="1277831"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2" name="Straight Connector 51"/>
          <p:cNvCxnSpPr/>
          <p:nvPr/>
        </p:nvCxnSpPr>
        <p:spPr>
          <a:xfrm>
            <a:off x="7331475" y="4809345"/>
            <a:ext cx="1580021" cy="0"/>
          </a:xfrm>
          <a:prstGeom prst="line">
            <a:avLst/>
          </a:prstGeom>
          <a:noFill/>
          <a:ln w="38100" cap="flat" cmpd="sng" algn="ctr">
            <a:solidFill>
              <a:srgbClr val="0072C6"/>
            </a:solidFill>
            <a:prstDash val="solid"/>
            <a:headEnd type="none" w="med" len="med"/>
            <a:tailEnd type="triangle" w="med" len="med"/>
          </a:ln>
          <a:effectLst/>
        </p:spPr>
      </p:cxnSp>
      <p:sp>
        <p:nvSpPr>
          <p:cNvPr id="53" name="Left Bracket 52"/>
          <p:cNvSpPr/>
          <p:nvPr/>
        </p:nvSpPr>
        <p:spPr>
          <a:xfrm>
            <a:off x="8911494" y="4511476"/>
            <a:ext cx="3496498" cy="610855"/>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4" name="Rectangle 125"/>
          <p:cNvSpPr>
            <a:spLocks noChangeArrowheads="1"/>
          </p:cNvSpPr>
          <p:nvPr/>
        </p:nvSpPr>
        <p:spPr bwMode="auto">
          <a:xfrm>
            <a:off x="5747136" y="3701398"/>
            <a:ext cx="3341355"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Workstations &amp;</a:t>
            </a:r>
            <a:r>
              <a:rPr lang="en-US" sz="1399" kern="0">
                <a:solidFill>
                  <a:srgbClr val="107C10"/>
                </a:solidFill>
              </a:rPr>
              <a:t> </a:t>
            </a:r>
            <a:r>
              <a:rPr lang="en-US" sz="2000" kern="0">
                <a:solidFill>
                  <a:srgbClr val="107C10"/>
                </a:solidFill>
              </a:rPr>
              <a:t>Servers</a:t>
            </a:r>
          </a:p>
        </p:txBody>
      </p:sp>
      <p:cxnSp>
        <p:nvCxnSpPr>
          <p:cNvPr id="55" name="Straight Connector 54"/>
          <p:cNvCxnSpPr/>
          <p:nvPr/>
        </p:nvCxnSpPr>
        <p:spPr>
          <a:xfrm flipV="1">
            <a:off x="4979523" y="3884870"/>
            <a:ext cx="743870" cy="4348"/>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6" name="Straight Connector 55"/>
          <p:cNvCxnSpPr/>
          <p:nvPr/>
        </p:nvCxnSpPr>
        <p:spPr>
          <a:xfrm>
            <a:off x="8656793" y="3884870"/>
            <a:ext cx="248228" cy="0"/>
          </a:xfrm>
          <a:prstGeom prst="line">
            <a:avLst/>
          </a:prstGeom>
          <a:noFill/>
          <a:ln w="38100" cap="flat" cmpd="sng" algn="ctr">
            <a:solidFill>
              <a:srgbClr val="0072C6"/>
            </a:solidFill>
            <a:prstDash val="solid"/>
            <a:headEnd type="none" w="med" len="med"/>
            <a:tailEnd type="triangle" w="med" len="med"/>
          </a:ln>
          <a:effectLst/>
        </p:spPr>
      </p:cxnSp>
      <p:sp>
        <p:nvSpPr>
          <p:cNvPr id="57" name="Left Bracket 56"/>
          <p:cNvSpPr/>
          <p:nvPr/>
        </p:nvSpPr>
        <p:spPr>
          <a:xfrm>
            <a:off x="8911494" y="3528717"/>
            <a:ext cx="3496498" cy="742523"/>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8" name="Rectangle 131"/>
          <p:cNvSpPr>
            <a:spLocks noChangeArrowheads="1"/>
          </p:cNvSpPr>
          <p:nvPr/>
        </p:nvSpPr>
        <p:spPr bwMode="auto">
          <a:xfrm>
            <a:off x="8911495" y="3638873"/>
            <a:ext cx="2676537" cy="548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Linux</a:t>
            </a:r>
            <a:br>
              <a:rPr lang="en-US" sz="1496" kern="0" dirty="0">
                <a:solidFill>
                  <a:srgbClr val="505050"/>
                </a:solidFill>
              </a:rPr>
            </a:br>
            <a:r>
              <a:rPr lang="en-US" sz="1496" kern="0" dirty="0">
                <a:solidFill>
                  <a:srgbClr val="505050"/>
                </a:solidFill>
              </a:rPr>
              <a:t>Windows</a:t>
            </a:r>
          </a:p>
        </p:txBody>
      </p:sp>
      <p:sp>
        <p:nvSpPr>
          <p:cNvPr id="59" name="Rectangle 153"/>
          <p:cNvSpPr>
            <a:spLocks noChangeArrowheads="1"/>
          </p:cNvSpPr>
          <p:nvPr/>
        </p:nvSpPr>
        <p:spPr bwMode="auto">
          <a:xfrm>
            <a:off x="5747136" y="2791091"/>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EDW</a:t>
            </a:r>
          </a:p>
        </p:txBody>
      </p:sp>
      <p:cxnSp>
        <p:nvCxnSpPr>
          <p:cNvPr id="60" name="Straight Connector 59"/>
          <p:cNvCxnSpPr/>
          <p:nvPr/>
        </p:nvCxnSpPr>
        <p:spPr>
          <a:xfrm>
            <a:off x="5140599" y="2998305"/>
            <a:ext cx="582794"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1" name="Straight Connector 60"/>
          <p:cNvCxnSpPr/>
          <p:nvPr/>
        </p:nvCxnSpPr>
        <p:spPr>
          <a:xfrm>
            <a:off x="6593267" y="2991829"/>
            <a:ext cx="2318227" cy="0"/>
          </a:xfrm>
          <a:prstGeom prst="line">
            <a:avLst/>
          </a:prstGeom>
          <a:noFill/>
          <a:ln w="38100" cap="flat" cmpd="sng" algn="ctr">
            <a:solidFill>
              <a:srgbClr val="0072C6"/>
            </a:solidFill>
            <a:prstDash val="solid"/>
            <a:headEnd type="none" w="med" len="med"/>
            <a:tailEnd type="triangle" w="med" len="med"/>
          </a:ln>
          <a:effectLst/>
        </p:spPr>
      </p:cxnSp>
      <p:sp>
        <p:nvSpPr>
          <p:cNvPr id="62" name="Left Bracket 61"/>
          <p:cNvSpPr/>
          <p:nvPr/>
        </p:nvSpPr>
        <p:spPr>
          <a:xfrm>
            <a:off x="8911494" y="2825626"/>
            <a:ext cx="3496498" cy="446809"/>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3" name="Rectangle 157"/>
          <p:cNvSpPr>
            <a:spLocks noChangeArrowheads="1"/>
          </p:cNvSpPr>
          <p:nvPr/>
        </p:nvSpPr>
        <p:spPr bwMode="auto">
          <a:xfrm>
            <a:off x="8911493" y="2829894"/>
            <a:ext cx="2901022"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Teradata</a:t>
            </a:r>
          </a:p>
        </p:txBody>
      </p:sp>
      <p:sp>
        <p:nvSpPr>
          <p:cNvPr id="64" name="Rectangle 158"/>
          <p:cNvSpPr>
            <a:spLocks noChangeArrowheads="1"/>
          </p:cNvSpPr>
          <p:nvPr/>
        </p:nvSpPr>
        <p:spPr bwMode="auto">
          <a:xfrm>
            <a:off x="5747136" y="208957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Hadoop</a:t>
            </a:r>
          </a:p>
        </p:txBody>
      </p:sp>
      <p:cxnSp>
        <p:nvCxnSpPr>
          <p:cNvPr id="65" name="Straight Connector 64"/>
          <p:cNvCxnSpPr/>
          <p:nvPr/>
        </p:nvCxnSpPr>
        <p:spPr>
          <a:xfrm>
            <a:off x="5386668" y="2257939"/>
            <a:ext cx="336725"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6" name="Straight Connector 65"/>
          <p:cNvCxnSpPr/>
          <p:nvPr/>
        </p:nvCxnSpPr>
        <p:spPr>
          <a:xfrm>
            <a:off x="6951578" y="2283841"/>
            <a:ext cx="1959916" cy="0"/>
          </a:xfrm>
          <a:prstGeom prst="line">
            <a:avLst/>
          </a:prstGeom>
          <a:noFill/>
          <a:ln w="38100" cap="flat" cmpd="sng" algn="ctr">
            <a:solidFill>
              <a:srgbClr val="0072C6"/>
            </a:solidFill>
            <a:prstDash val="solid"/>
            <a:headEnd type="none" w="med" len="med"/>
            <a:tailEnd type="triangle" w="med" len="med"/>
          </a:ln>
          <a:effectLst/>
        </p:spPr>
      </p:cxnSp>
      <p:sp>
        <p:nvSpPr>
          <p:cNvPr id="67" name="Left Bracket 66"/>
          <p:cNvSpPr/>
          <p:nvPr/>
        </p:nvSpPr>
        <p:spPr>
          <a:xfrm>
            <a:off x="8928763" y="1925531"/>
            <a:ext cx="3506829" cy="725257"/>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8" name="Rectangle 162"/>
          <p:cNvSpPr>
            <a:spLocks noChangeArrowheads="1"/>
          </p:cNvSpPr>
          <p:nvPr/>
        </p:nvSpPr>
        <p:spPr bwMode="auto">
          <a:xfrm>
            <a:off x="8911493" y="1917087"/>
            <a:ext cx="2901022" cy="759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Hortonworks</a:t>
            </a:r>
          </a:p>
          <a:p>
            <a:pPr marL="0" lvl="1" defTabSz="932597">
              <a:lnSpc>
                <a:spcPct val="90000"/>
              </a:lnSpc>
              <a:buClr>
                <a:srgbClr val="515254"/>
              </a:buClr>
              <a:buSzPct val="100000"/>
              <a:defRPr/>
            </a:pPr>
            <a:r>
              <a:rPr lang="en-US" sz="1496" kern="0" dirty="0">
                <a:solidFill>
                  <a:srgbClr val="505050"/>
                </a:solidFill>
              </a:rPr>
              <a:t>Cloudera</a:t>
            </a:r>
          </a:p>
          <a:p>
            <a:pPr marL="0" lvl="1" defTabSz="932597">
              <a:lnSpc>
                <a:spcPct val="90000"/>
              </a:lnSpc>
              <a:buClr>
                <a:srgbClr val="515254"/>
              </a:buClr>
              <a:buSzPct val="100000"/>
              <a:defRPr/>
            </a:pPr>
            <a:r>
              <a:rPr lang="en-US" sz="1496" kern="0" dirty="0" err="1">
                <a:solidFill>
                  <a:srgbClr val="505050"/>
                </a:solidFill>
              </a:rPr>
              <a:t>MapR</a:t>
            </a:r>
            <a:r>
              <a:rPr lang="en-US" sz="1496" kern="0" dirty="0">
                <a:solidFill>
                  <a:srgbClr val="505050"/>
                </a:solidFill>
              </a:rPr>
              <a:t>  </a:t>
            </a:r>
          </a:p>
        </p:txBody>
      </p:sp>
      <p:sp>
        <p:nvSpPr>
          <p:cNvPr id="69" name="Rectangle 68"/>
          <p:cNvSpPr/>
          <p:nvPr/>
        </p:nvSpPr>
        <p:spPr>
          <a:xfrm>
            <a:off x="10081965" y="1885975"/>
            <a:ext cx="2169150" cy="797407"/>
          </a:xfrm>
          <a:prstGeom prst="rect">
            <a:avLst/>
          </a:prstGeom>
          <a:noFill/>
        </p:spPr>
        <p:txBody>
          <a:bodyPr wrap="square" lIns="182854" tIns="146283" rIns="182854" bIns="146283" rtlCol="0">
            <a:spAutoFit/>
          </a:bodyPr>
          <a:lstStyle/>
          <a:p>
            <a:pPr marL="92057" lvl="1" defTabSz="932597">
              <a:defRPr/>
            </a:pPr>
            <a:r>
              <a:rPr lang="en-US" sz="1599" b="1" kern="0" dirty="0">
                <a:solidFill>
                  <a:srgbClr val="FF0000"/>
                </a:solidFill>
              </a:rPr>
              <a:t>+ HD Insights</a:t>
            </a:r>
          </a:p>
          <a:p>
            <a:pPr marL="92057" lvl="1" defTabSz="932597">
              <a:defRPr/>
            </a:pPr>
            <a:r>
              <a:rPr lang="en-US" sz="1599" b="1" kern="0" dirty="0">
                <a:solidFill>
                  <a:srgbClr val="FF0000"/>
                </a:solidFill>
              </a:rPr>
              <a:t>+ Hadoop Spark </a:t>
            </a:r>
          </a:p>
        </p:txBody>
      </p:sp>
      <p:sp>
        <p:nvSpPr>
          <p:cNvPr id="71" name="Rectangle 70"/>
          <p:cNvSpPr/>
          <p:nvPr/>
        </p:nvSpPr>
        <p:spPr>
          <a:xfrm>
            <a:off x="10573286" y="4645145"/>
            <a:ext cx="1493908" cy="320051"/>
          </a:xfrm>
          <a:prstGeom prst="rect">
            <a:avLst/>
          </a:prstGeom>
          <a:noFill/>
        </p:spPr>
        <p:txBody>
          <a:bodyPr wrap="square" anchor="ctr">
            <a:spAutoFit/>
          </a:bodyPr>
          <a:lstStyle/>
          <a:p>
            <a:pPr marL="0" lvl="1"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Azure ML</a:t>
            </a:r>
          </a:p>
        </p:txBody>
      </p:sp>
      <p:sp>
        <p:nvSpPr>
          <p:cNvPr id="72" name="Rectangle 131"/>
          <p:cNvSpPr>
            <a:spLocks noChangeArrowheads="1"/>
          </p:cNvSpPr>
          <p:nvPr/>
        </p:nvSpPr>
        <p:spPr bwMode="auto">
          <a:xfrm>
            <a:off x="8944250" y="4631734"/>
            <a:ext cx="2676537"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15254"/>
                </a:solidFill>
              </a:rPr>
              <a:t>Azure Marketplace</a:t>
            </a:r>
          </a:p>
        </p:txBody>
      </p:sp>
      <p:sp>
        <p:nvSpPr>
          <p:cNvPr id="73" name="Rectangle 72"/>
          <p:cNvSpPr/>
          <p:nvPr/>
        </p:nvSpPr>
        <p:spPr>
          <a:xfrm>
            <a:off x="10243773" y="2911025"/>
            <a:ext cx="1984054" cy="320051"/>
          </a:xfrm>
          <a:prstGeom prst="rect">
            <a:avLst/>
          </a:prstGeom>
          <a:noFill/>
        </p:spPr>
        <p:txBody>
          <a:bodyPr wrap="square" anchor="ctr">
            <a:spAutoFit/>
          </a:bodyPr>
          <a:lstStyle/>
          <a:p>
            <a:pPr marL="0" lvl="1" algn="ctr"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SQL Server v16 </a:t>
            </a:r>
          </a:p>
        </p:txBody>
      </p:sp>
      <p:sp>
        <p:nvSpPr>
          <p:cNvPr id="74" name="Title 2"/>
          <p:cNvSpPr txBox="1">
            <a:spLocks/>
          </p:cNvSpPr>
          <p:nvPr/>
        </p:nvSpPr>
        <p:spPr>
          <a:xfrm>
            <a:off x="1333491" y="3080567"/>
            <a:ext cx="3314350" cy="780688"/>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2000" b="1" spc="-104" dirty="0">
                <a:solidFill>
                  <a:srgbClr val="0072C6"/>
                </a:solidFill>
                <a:latin typeface="Segoe UI Light"/>
              </a:rPr>
              <a:t>Microsoft R Server</a:t>
            </a:r>
          </a:p>
        </p:txBody>
      </p:sp>
    </p:spTree>
    <p:extLst>
      <p:ext uri="{BB962C8B-B14F-4D97-AF65-F5344CB8AC3E}">
        <p14:creationId xmlns:p14="http://schemas.microsoft.com/office/powerpoint/2010/main" val="5721268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5613" cy="917575"/>
          </a:xfrm>
        </p:spPr>
        <p:txBody>
          <a:bodyPr/>
          <a:lstStyle/>
          <a:p>
            <a:r>
              <a:rPr lang="en-US" sz="5400" dirty="0"/>
              <a:t>CRAN/Microsoft R Open And Databases</a:t>
            </a:r>
          </a:p>
        </p:txBody>
      </p:sp>
      <p:pic>
        <p:nvPicPr>
          <p:cNvPr id="5" name="Picture 4"/>
          <p:cNvPicPr>
            <a:picLocks noChangeAspect="1"/>
          </p:cNvPicPr>
          <p:nvPr/>
        </p:nvPicPr>
        <p:blipFill>
          <a:blip r:embed="rId3"/>
          <a:stretch>
            <a:fillRect/>
          </a:stretch>
        </p:blipFill>
        <p:spPr>
          <a:xfrm>
            <a:off x="2252165" y="4994193"/>
            <a:ext cx="1080827" cy="818808"/>
          </a:xfrm>
          <a:prstGeom prst="rect">
            <a:avLst/>
          </a:prstGeom>
        </p:spPr>
      </p:pic>
      <p:pic>
        <p:nvPicPr>
          <p:cNvPr id="8" name="Picture 7"/>
          <p:cNvPicPr>
            <a:picLocks noChangeAspect="1"/>
          </p:cNvPicPr>
          <p:nvPr/>
        </p:nvPicPr>
        <p:blipFill>
          <a:blip r:embed="rId4"/>
          <a:stretch>
            <a:fillRect/>
          </a:stretch>
        </p:blipFill>
        <p:spPr>
          <a:xfrm>
            <a:off x="327623" y="1394414"/>
            <a:ext cx="4858674" cy="2873756"/>
          </a:xfrm>
          <a:prstGeom prst="rect">
            <a:avLst/>
          </a:prstGeom>
          <a:ln>
            <a:noFill/>
          </a:ln>
          <a:effectLst>
            <a:outerShdw blurRad="292100" dist="139700" dir="2700000" algn="tl" rotWithShape="0">
              <a:srgbClr val="333333">
                <a:alpha val="65000"/>
              </a:srgbClr>
            </a:outerShdw>
          </a:effectLst>
        </p:spPr>
      </p:pic>
      <p:cxnSp>
        <p:nvCxnSpPr>
          <p:cNvPr id="4" name="Connector: Elbow 3"/>
          <p:cNvCxnSpPr>
            <a:cxnSpLocks/>
            <a:stCxn id="17" idx="3"/>
            <a:endCxn id="21" idx="1"/>
          </p:cNvCxnSpPr>
          <p:nvPr/>
        </p:nvCxnSpPr>
        <p:spPr>
          <a:xfrm flipV="1">
            <a:off x="5979006" y="4843768"/>
            <a:ext cx="2522027" cy="916315"/>
          </a:xfrm>
          <a:prstGeom prst="bentConnector3">
            <a:avLst>
              <a:gd name="adj1" fmla="val 50000"/>
            </a:avLst>
          </a:prstGeom>
          <a:ln w="7937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p:cNvSpPr/>
          <p:nvPr/>
        </p:nvSpPr>
        <p:spPr bwMode="auto">
          <a:xfrm>
            <a:off x="4449947" y="5441291"/>
            <a:ext cx="1529059" cy="63758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RODBC</a:t>
            </a:r>
          </a:p>
        </p:txBody>
      </p:sp>
      <p:cxnSp>
        <p:nvCxnSpPr>
          <p:cNvPr id="9" name="Straight Arrow Connector 8"/>
          <p:cNvCxnSpPr>
            <a:cxnSpLocks/>
            <a:stCxn id="8" idx="2"/>
            <a:endCxn id="5" idx="0"/>
          </p:cNvCxnSpPr>
          <p:nvPr/>
        </p:nvCxnSpPr>
        <p:spPr>
          <a:xfrm>
            <a:off x="2756960" y="4268170"/>
            <a:ext cx="35619" cy="72602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5" idx="3"/>
            <a:endCxn id="17" idx="1"/>
          </p:cNvCxnSpPr>
          <p:nvPr/>
        </p:nvCxnSpPr>
        <p:spPr>
          <a:xfrm>
            <a:off x="3332993" y="5403597"/>
            <a:ext cx="1116955" cy="356486"/>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501033" y="2992621"/>
            <a:ext cx="3681836" cy="3702295"/>
            <a:chOff x="3073662" y="793099"/>
            <a:chExt cx="3130288" cy="3505851"/>
          </a:xfrm>
        </p:grpSpPr>
        <p:pic>
          <p:nvPicPr>
            <p:cNvPr id="19" name="Picture 18"/>
            <p:cNvPicPr>
              <a:picLocks noChangeAspect="1"/>
            </p:cNvPicPr>
            <p:nvPr/>
          </p:nvPicPr>
          <p:blipFill>
            <a:blip r:embed="rId5"/>
            <a:stretch>
              <a:fillRect/>
            </a:stretch>
          </p:blipFill>
          <p:spPr>
            <a:xfrm>
              <a:off x="3426438" y="965421"/>
              <a:ext cx="2242402" cy="690409"/>
            </a:xfrm>
            <a:prstGeom prst="rect">
              <a:avLst/>
            </a:prstGeom>
          </p:spPr>
        </p:pic>
        <p:pic>
          <p:nvPicPr>
            <p:cNvPr id="20" name="Picture 19"/>
            <p:cNvPicPr>
              <a:picLocks noChangeAspect="1"/>
            </p:cNvPicPr>
            <p:nvPr/>
          </p:nvPicPr>
          <p:blipFill>
            <a:blip r:embed="rId6"/>
            <a:stretch>
              <a:fillRect/>
            </a:stretch>
          </p:blipFill>
          <p:spPr>
            <a:xfrm>
              <a:off x="3173916" y="1655830"/>
              <a:ext cx="2747446" cy="2454763"/>
            </a:xfrm>
            <a:prstGeom prst="rect">
              <a:avLst/>
            </a:prstGeom>
          </p:spPr>
        </p:pic>
        <p:sp>
          <p:nvSpPr>
            <p:cNvPr id="21" name="Rectangle 20"/>
            <p:cNvSpPr/>
            <p:nvPr/>
          </p:nvSpPr>
          <p:spPr bwMode="auto">
            <a:xfrm>
              <a:off x="3073662" y="793099"/>
              <a:ext cx="3130288" cy="3505851"/>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78051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45328" y="1081462"/>
            <a:ext cx="7405720" cy="56220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chemeClr val="tx1"/>
                </a:solidFill>
                <a:latin typeface="Segoe UI Light"/>
              </a:rPr>
              <a:t>Understand the R Language and where it is used</a:t>
            </a:r>
          </a:p>
          <a:p>
            <a:pPr marL="514350" indent="-514350">
              <a:lnSpc>
                <a:spcPct val="100000"/>
              </a:lnSpc>
              <a:spcBef>
                <a:spcPts val="1000"/>
              </a:spcBef>
              <a:buAutoNum type="arabicPeriod"/>
            </a:pPr>
            <a:r>
              <a:rPr lang="en-US" sz="3200" dirty="0">
                <a:solidFill>
                  <a:schemeClr val="tx1"/>
                </a:solidFill>
                <a:latin typeface="Segoe UI Light"/>
              </a:rPr>
              <a:t>Understand the Microsoft R Platform and its capabilities</a:t>
            </a:r>
          </a:p>
          <a:p>
            <a:pPr marL="514350" indent="-514350">
              <a:lnSpc>
                <a:spcPct val="100000"/>
              </a:lnSpc>
              <a:spcBef>
                <a:spcPts val="1000"/>
              </a:spcBef>
              <a:buAutoNum type="arabicPeriod"/>
            </a:pPr>
            <a:r>
              <a:rPr lang="en-US" sz="3200" dirty="0">
                <a:solidFill>
                  <a:schemeClr val="tx1"/>
                </a:solidFill>
                <a:latin typeface="Segoe UI Light"/>
              </a:rPr>
              <a:t>Set up and use the server and various client tools for a R environment</a:t>
            </a:r>
          </a:p>
          <a:p>
            <a:pPr marL="514350" indent="-514350">
              <a:lnSpc>
                <a:spcPct val="100000"/>
              </a:lnSpc>
              <a:spcBef>
                <a:spcPts val="1000"/>
              </a:spcBef>
              <a:buAutoNum type="arabicPeriod"/>
            </a:pPr>
            <a:r>
              <a:rPr lang="en-US" sz="3200" dirty="0">
                <a:solidFill>
                  <a:schemeClr val="tx1"/>
                </a:solidFill>
                <a:latin typeface="Segoe UI Light"/>
              </a:rPr>
              <a:t>Know how to operationalize a SQL Server R Services environment</a:t>
            </a:r>
          </a:p>
          <a:p>
            <a:pPr marL="514350" indent="-514350">
              <a:lnSpc>
                <a:spcPct val="100000"/>
              </a:lnSpc>
              <a:spcBef>
                <a:spcPts val="1000"/>
              </a:spcBef>
              <a:buAutoNum type="arabicPeriod"/>
            </a:pPr>
            <a:r>
              <a:rPr lang="en-US" sz="3200" dirty="0">
                <a:solidFill>
                  <a:schemeClr val="tx1"/>
                </a:solidFill>
                <a:latin typeface="Segoe UI Light"/>
              </a:rPr>
              <a:t>Use the Microsoft R capabilities in a solution</a:t>
            </a: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5400" dirty="0">
                <a:solidFill>
                  <a:schemeClr val="tx1"/>
                </a:solidFill>
              </a:rPr>
              <a:t>Learning Objectives</a:t>
            </a:r>
            <a:endParaRPr sz="4800" dirty="0">
              <a:solidFill>
                <a:schemeClr val="tx1"/>
              </a:solidFill>
            </a:endParaRPr>
          </a:p>
        </p:txBody>
      </p:sp>
    </p:spTree>
    <p:extLst>
      <p:ext uri="{BB962C8B-B14F-4D97-AF65-F5344CB8AC3E}">
        <p14:creationId xmlns:p14="http://schemas.microsoft.com/office/powerpoint/2010/main" val="26772410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lstStyle/>
          <a:p>
            <a:r>
              <a:rPr lang="en-US" sz="5400" dirty="0"/>
              <a:t>Microsoft R in SQL Server</a:t>
            </a:r>
          </a:p>
        </p:txBody>
      </p:sp>
      <p:pic>
        <p:nvPicPr>
          <p:cNvPr id="5" name="Picture 4"/>
          <p:cNvPicPr>
            <a:picLocks noChangeAspect="1"/>
          </p:cNvPicPr>
          <p:nvPr/>
        </p:nvPicPr>
        <p:blipFill>
          <a:blip r:embed="rId4"/>
          <a:stretch>
            <a:fillRect/>
          </a:stretch>
        </p:blipFill>
        <p:spPr>
          <a:xfrm>
            <a:off x="4888257" y="2348822"/>
            <a:ext cx="2426684" cy="2168172"/>
          </a:xfrm>
          <a:prstGeom prst="rect">
            <a:avLst/>
          </a:prstGeom>
        </p:spPr>
      </p:pic>
      <p:pic>
        <p:nvPicPr>
          <p:cNvPr id="16" name="Picture 15"/>
          <p:cNvPicPr>
            <a:picLocks noChangeAspect="1"/>
          </p:cNvPicPr>
          <p:nvPr/>
        </p:nvPicPr>
        <p:blipFill>
          <a:blip r:embed="rId5"/>
          <a:stretch>
            <a:fillRect/>
          </a:stretch>
        </p:blipFill>
        <p:spPr>
          <a:xfrm>
            <a:off x="265419" y="2211628"/>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cxnSpLocks/>
            <a:stCxn id="16" idx="3"/>
            <a:endCxn id="31" idx="1"/>
          </p:cNvCxnSpPr>
          <p:nvPr/>
        </p:nvCxnSpPr>
        <p:spPr>
          <a:xfrm>
            <a:off x="3080950" y="3003110"/>
            <a:ext cx="1099733" cy="599885"/>
          </a:xfrm>
          <a:prstGeom prst="bentConnector3">
            <a:avLst>
              <a:gd name="adj1" fmla="val 50000"/>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836757" y="1573041"/>
            <a:ext cx="3330014" cy="3227559"/>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marL="0" marR="0" lvl="0" indent="0" algn="l" defTabSz="914340"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solidFill>
                    <a:srgbClr val="FFFFFF"/>
                  </a:solidFill>
                  <a:effectLst/>
                  <a:uLnTx/>
                  <a:uFillTx/>
                  <a:latin typeface="Segoe UI"/>
                  <a:ea typeface="+mn-ea"/>
                  <a:cs typeface="+mn-cs"/>
                </a:rPr>
                <a:t>Microsoft R Server</a:t>
              </a:r>
            </a:p>
          </p:txBody>
        </p:sp>
      </p:grpSp>
      <p:pic>
        <p:nvPicPr>
          <p:cNvPr id="4" name="Picture 3"/>
          <p:cNvPicPr>
            <a:picLocks noChangeAspect="1"/>
          </p:cNvPicPr>
          <p:nvPr/>
        </p:nvPicPr>
        <p:blipFill>
          <a:blip r:embed="rId6"/>
          <a:stretch>
            <a:fillRect/>
          </a:stretch>
        </p:blipFill>
        <p:spPr>
          <a:xfrm>
            <a:off x="9000969" y="2259180"/>
            <a:ext cx="2989778" cy="2136571"/>
          </a:xfrm>
          <a:prstGeom prst="rect">
            <a:avLst/>
          </a:prstGeom>
        </p:spPr>
      </p:pic>
      <p:cxnSp>
        <p:nvCxnSpPr>
          <p:cNvPr id="25" name="Connector: Elbow 24"/>
          <p:cNvCxnSpPr>
            <a:cxnSpLocks/>
            <a:stCxn id="5" idx="3"/>
            <a:endCxn id="4" idx="1"/>
          </p:cNvCxnSpPr>
          <p:nvPr/>
        </p:nvCxnSpPr>
        <p:spPr>
          <a:xfrm flipV="1">
            <a:off x="7314941" y="3327466"/>
            <a:ext cx="1686028" cy="105442"/>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1200" cap="none" spc="0" normalizeH="0" baseline="0" noProof="0" dirty="0">
                <a:ln>
                  <a:noFill/>
                </a:ln>
                <a:solidFill>
                  <a:srgbClr val="C00000"/>
                </a:solidFill>
                <a:effectLst/>
                <a:uLnTx/>
                <a:uFillTx/>
                <a:latin typeface="Segoe UI"/>
                <a:ea typeface="+mn-ea"/>
                <a:cs typeface="+mn-cs"/>
              </a:rPr>
              <a:t>Launchpad </a:t>
            </a:r>
          </a:p>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dirty="0">
                <a:ln>
                  <a:noFill/>
                </a:ln>
                <a:solidFill>
                  <a:srgbClr val="C00000"/>
                </a:solidFill>
                <a:effectLst/>
                <a:uLnTx/>
                <a:uFillTx/>
                <a:latin typeface="Segoe UI"/>
                <a:ea typeface="+mn-ea"/>
                <a:cs typeface="+mn-cs"/>
              </a:rPr>
              <a:t>(</a:t>
            </a:r>
            <a:r>
              <a:rPr kumimoji="0" lang="en-US" sz="952" b="0" i="0" u="none" strike="noStrike" kern="1200" cap="none" spc="0" normalizeH="0" baseline="0" noProof="0" dirty="0" err="1">
                <a:ln>
                  <a:noFill/>
                </a:ln>
                <a:solidFill>
                  <a:srgbClr val="C00000"/>
                </a:solidFill>
                <a:effectLst/>
                <a:uLnTx/>
                <a:uFillTx/>
                <a:latin typeface="Segoe UI"/>
                <a:ea typeface="+mn-ea"/>
                <a:cs typeface="+mn-cs"/>
              </a:rPr>
              <a:t>BxlServer</a:t>
            </a:r>
            <a:r>
              <a:rPr kumimoji="0" lang="en-US" sz="952" b="0" i="0" u="none" strike="noStrike" kern="1200" cap="none" spc="0" normalizeH="0" baseline="0" noProof="0" dirty="0">
                <a:ln>
                  <a:noFill/>
                </a:ln>
                <a:solidFill>
                  <a:srgbClr val="C00000"/>
                </a:solidFill>
                <a:effectLst/>
                <a:uLnTx/>
                <a:uFillTx/>
                <a:latin typeface="Segoe UI"/>
                <a:ea typeface="+mn-ea"/>
                <a:cs typeface="+mn-cs"/>
              </a:rPr>
              <a:t> and SQL Satellite, Rserver.dll)</a:t>
            </a:r>
          </a:p>
        </p:txBody>
      </p:sp>
      <p:sp>
        <p:nvSpPr>
          <p:cNvPr id="13" name="Cylinder 12"/>
          <p:cNvSpPr/>
          <p:nvPr/>
        </p:nvSpPr>
        <p:spPr bwMode="auto">
          <a:xfrm>
            <a:off x="6800694" y="4814821"/>
            <a:ext cx="2200275" cy="1147799"/>
          </a:xfrm>
          <a:prstGeom prst="can">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7721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3663" y="6316663"/>
            <a:ext cx="912812" cy="379412"/>
          </a:xfrm>
          <a:prstGeom prst="rect">
            <a:avLst/>
          </a:prstGeom>
        </p:spPr>
        <p:txBody>
          <a:bodyPr/>
          <a:lstStyle/>
          <a:p>
            <a:pPr defTabSz="914340">
              <a:defRPr/>
            </a:pPr>
            <a:fld id="{6974C60E-8F8C-41D8-9BFF-6DF338C2FC78}" type="slidenum">
              <a:rPr lang="en-US" sz="1801" kern="0">
                <a:solidFill>
                  <a:srgbClr val="505050">
                    <a:tint val="75000"/>
                  </a:srgbClr>
                </a:solidFill>
                <a:latin typeface="Segoe UI"/>
              </a:rPr>
              <a:pPr defTabSz="914340">
                <a:defRPr/>
              </a:pPr>
              <a:t>41</a:t>
            </a:fld>
            <a:endParaRPr lang="en-US" sz="1801" kern="0" dirty="0">
              <a:solidFill>
                <a:srgbClr val="505050">
                  <a:tint val="75000"/>
                </a:srgbClr>
              </a:solidFill>
              <a:latin typeface="Segoe UI"/>
            </a:endParaRPr>
          </a:p>
        </p:txBody>
      </p:sp>
      <p:sp>
        <p:nvSpPr>
          <p:cNvPr id="5" name="Title 4"/>
          <p:cNvSpPr>
            <a:spLocks noGrp="1"/>
          </p:cNvSpPr>
          <p:nvPr>
            <p:ph type="title" idx="4294967295"/>
          </p:nvPr>
        </p:nvSpPr>
        <p:spPr>
          <a:xfrm>
            <a:off x="549275" y="295275"/>
            <a:ext cx="11887200" cy="782638"/>
          </a:xfrm>
        </p:spPr>
        <p:txBody>
          <a:bodyPr/>
          <a:lstStyle/>
          <a:p>
            <a:r>
              <a:rPr lang="en-US" dirty="0"/>
              <a:t>T-SQL and R Interaction</a:t>
            </a:r>
            <a:endParaRPr lang="en-US" sz="4399" dirty="0"/>
          </a:p>
        </p:txBody>
      </p:sp>
      <p:pic>
        <p:nvPicPr>
          <p:cNvPr id="14" name="Picture 13"/>
          <p:cNvPicPr>
            <a:picLocks noChangeAspect="1"/>
          </p:cNvPicPr>
          <p:nvPr/>
        </p:nvPicPr>
        <p:blipFill>
          <a:blip r:embed="rId3"/>
          <a:stretch>
            <a:fillRect/>
          </a:stretch>
        </p:blipFill>
        <p:spPr>
          <a:xfrm>
            <a:off x="6692310" y="2081276"/>
            <a:ext cx="5582305" cy="4028211"/>
          </a:xfrm>
          <a:prstGeom prst="rect">
            <a:avLst/>
          </a:prstGeom>
        </p:spPr>
      </p:pic>
      <p:sp>
        <p:nvSpPr>
          <p:cNvPr id="6" name="Rectangle 5"/>
          <p:cNvSpPr/>
          <p:nvPr/>
        </p:nvSpPr>
        <p:spPr>
          <a:xfrm>
            <a:off x="165239" y="2081276"/>
            <a:ext cx="6495120" cy="4110356"/>
          </a:xfrm>
          <a:prstGeom prst="rect">
            <a:avLst/>
          </a:prstGeom>
        </p:spPr>
        <p:txBody>
          <a:bodyPr wrap="square">
            <a:spAutoFit/>
          </a:bodyPr>
          <a:lstStyle/>
          <a:p>
            <a:pPr defTabSz="1243493"/>
            <a:r>
              <a:rPr lang="en-US" sz="2176" dirty="0">
                <a:solidFill>
                  <a:srgbClr val="0000FF"/>
                </a:solidFill>
                <a:latin typeface="Consolas" panose="020B0609020204030204" pitchFamily="49" charset="0"/>
              </a:rPr>
              <a:t>EXEC</a:t>
            </a:r>
            <a:r>
              <a:rPr lang="en-US" sz="2176" dirty="0">
                <a:solidFill>
                  <a:srgbClr val="000000"/>
                </a:solidFill>
                <a:latin typeface="Consolas" panose="020B0609020204030204" pitchFamily="49" charset="0"/>
              </a:rPr>
              <a:t> </a:t>
            </a:r>
            <a:r>
              <a:rPr lang="en-US" sz="2176" dirty="0" err="1">
                <a:solidFill>
                  <a:srgbClr val="800000"/>
                </a:solidFill>
                <a:latin typeface="Consolas" panose="020B0609020204030204" pitchFamily="49" charset="0"/>
              </a:rPr>
              <a:t>sp_execute_external_script</a:t>
            </a:r>
            <a:r>
              <a:rPr lang="en-US" sz="2176" dirty="0">
                <a:solidFill>
                  <a:srgbClr val="0000FF"/>
                </a:solidFill>
                <a:latin typeface="Consolas" panose="020B0609020204030204" pitchFamily="49" charset="0"/>
              </a:rPr>
              <a:t>  </a:t>
            </a:r>
          </a:p>
          <a:p>
            <a:pPr defTabSz="1243493"/>
            <a:r>
              <a:rPr lang="en-US" sz="2176" dirty="0">
                <a:solidFill>
                  <a:srgbClr val="000000"/>
                </a:solidFill>
                <a:latin typeface="Consolas" panose="020B0609020204030204" pitchFamily="49" charset="0"/>
              </a:rPr>
              <a:t>@language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N'R'</a:t>
            </a:r>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  </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SQL Part (sends to @script)   </a:t>
            </a:r>
          </a:p>
          <a:p>
            <a:pPr defTabSz="1243493"/>
            <a:r>
              <a:rPr lang="en-US" sz="2176" dirty="0">
                <a:solidFill>
                  <a:srgbClr val="000000"/>
                </a:solidFill>
                <a:latin typeface="Consolas" panose="020B0609020204030204" pitchFamily="49" charset="0"/>
              </a:rPr>
              <a:t>@input_data_1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 'SELECT 1 as Installed',</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R Part (gets @input_data_1)</a:t>
            </a:r>
          </a:p>
          <a:p>
            <a:pPr defTabSz="1243493"/>
            <a:r>
              <a:rPr lang="en-US" sz="2176" dirty="0">
                <a:solidFill>
                  <a:srgbClr val="000000"/>
                </a:solidFill>
                <a:latin typeface="Consolas" panose="020B0609020204030204" pitchFamily="49" charset="0"/>
              </a:rPr>
              <a:t>@script</a:t>
            </a:r>
            <a:r>
              <a:rPr lang="en-US" sz="2176" dirty="0">
                <a:solidFill>
                  <a:srgbClr val="808080"/>
                </a:solidFill>
                <a:latin typeface="Consolas" panose="020B0609020204030204" pitchFamily="49" charset="0"/>
              </a:rPr>
              <a:t>=</a:t>
            </a:r>
            <a:r>
              <a:rPr lang="en-US" sz="2176" dirty="0" err="1">
                <a:solidFill>
                  <a:srgbClr val="FF0000"/>
                </a:solidFill>
                <a:latin typeface="Consolas" panose="020B0609020204030204" pitchFamily="49" charset="0"/>
              </a:rPr>
              <a:t>N'OutputDataSet</a:t>
            </a:r>
            <a:r>
              <a:rPr lang="en-US" sz="2176" dirty="0">
                <a:solidFill>
                  <a:srgbClr val="FF0000"/>
                </a:solidFill>
                <a:latin typeface="Consolas" panose="020B0609020204030204" pitchFamily="49" charset="0"/>
              </a:rPr>
              <a:t>&lt;-</a:t>
            </a:r>
            <a:r>
              <a:rPr lang="en-US" sz="2176" dirty="0" err="1">
                <a:solidFill>
                  <a:srgbClr val="FF0000"/>
                </a:solidFill>
                <a:latin typeface="Consolas" panose="020B0609020204030204" pitchFamily="49" charset="0"/>
              </a:rPr>
              <a:t>InputDataSet</a:t>
            </a:r>
            <a:r>
              <a:rPr lang="en-US" sz="2176" dirty="0">
                <a:solidFill>
                  <a:srgbClr val="FF0000"/>
                </a:solidFill>
                <a:latin typeface="Consolas" panose="020B0609020204030204" pitchFamily="49" charset="0"/>
              </a:rPr>
              <a:t>'</a:t>
            </a:r>
            <a:endParaRPr lang="en-US" sz="2176" dirty="0">
              <a:solidFill>
                <a:srgbClr val="808080"/>
              </a:solidFill>
              <a:latin typeface="Consolas" panose="020B0609020204030204" pitchFamily="49" charset="0"/>
            </a:endParaRPr>
          </a:p>
          <a:p>
            <a:pPr defTabSz="1243493"/>
            <a:endParaRPr lang="en-US" sz="2176" dirty="0">
              <a:solidFill>
                <a:srgbClr val="0000FF"/>
              </a:solidFill>
              <a:latin typeface="Consolas" panose="020B0609020204030204" pitchFamily="49" charset="0"/>
            </a:endParaRPr>
          </a:p>
          <a:p>
            <a:pPr defTabSz="1243493"/>
            <a:r>
              <a:rPr lang="en-US" sz="2176" dirty="0">
                <a:solidFill>
                  <a:srgbClr val="0000FF"/>
                </a:solidFill>
                <a:latin typeface="Consolas" panose="020B0609020204030204" pitchFamily="49" charset="0"/>
              </a:rPr>
              <a:t>WITH</a:t>
            </a:r>
            <a:r>
              <a:rPr lang="en-US" sz="2176" dirty="0">
                <a:solidFill>
                  <a:srgbClr val="000000"/>
                </a:solidFill>
                <a:latin typeface="Consolas" panose="020B0609020204030204" pitchFamily="49" charset="0"/>
              </a:rPr>
              <a:t> RESULT </a:t>
            </a:r>
            <a:r>
              <a:rPr lang="en-US" sz="2176" dirty="0">
                <a:solidFill>
                  <a:srgbClr val="0000FF"/>
                </a:solidFill>
                <a:latin typeface="Consolas" panose="020B0609020204030204" pitchFamily="49" charset="0"/>
              </a:rPr>
              <a:t>SETS </a:t>
            </a:r>
          </a:p>
          <a:p>
            <a:pPr defTabSz="1243493"/>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[Installed] </a:t>
            </a:r>
            <a:r>
              <a:rPr lang="en-US" sz="2176" dirty="0" err="1">
                <a:solidFill>
                  <a:srgbClr val="0000FF"/>
                </a:solidFill>
                <a:latin typeface="Consolas" panose="020B0609020204030204" pitchFamily="49" charset="0"/>
              </a:rPr>
              <a:t>int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not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null));</a:t>
            </a:r>
            <a:r>
              <a:rPr lang="en-US" sz="2176" dirty="0">
                <a:solidFill>
                  <a:srgbClr val="000000"/>
                </a:solidFill>
                <a:latin typeface="Consolas" panose="020B0609020204030204" pitchFamily="49" charset="0"/>
              </a:rPr>
              <a:t>  </a:t>
            </a:r>
          </a:p>
          <a:p>
            <a:pPr defTabSz="1243493"/>
            <a:r>
              <a:rPr lang="en-US" sz="2176" dirty="0">
                <a:solidFill>
                  <a:srgbClr val="0000FF"/>
                </a:solidFill>
                <a:latin typeface="Consolas" panose="020B0609020204030204" pitchFamily="49" charset="0"/>
              </a:rPr>
              <a:t>GO</a:t>
            </a:r>
            <a:endParaRPr lang="en-US" sz="5440" dirty="0">
              <a:solidFill>
                <a:srgbClr val="505050"/>
              </a:solidFill>
              <a:latin typeface="Segoe UI"/>
            </a:endParaRPr>
          </a:p>
        </p:txBody>
      </p:sp>
      <p:cxnSp>
        <p:nvCxnSpPr>
          <p:cNvPr id="9" name="Connector: Elbow 8"/>
          <p:cNvCxnSpPr>
            <a:cxnSpLocks/>
          </p:cNvCxnSpPr>
          <p:nvPr/>
        </p:nvCxnSpPr>
        <p:spPr>
          <a:xfrm flipV="1">
            <a:off x="4919211" y="2489494"/>
            <a:ext cx="2098401" cy="798798"/>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p:cNvCxnSpPr>
            <a:cxnSpLocks/>
          </p:cNvCxnSpPr>
          <p:nvPr/>
        </p:nvCxnSpPr>
        <p:spPr>
          <a:xfrm flipV="1">
            <a:off x="5020821" y="3859366"/>
            <a:ext cx="4983095" cy="442123"/>
          </a:xfrm>
          <a:prstGeom prst="bentConnector3">
            <a:avLst>
              <a:gd name="adj1" fmla="val 27449"/>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5" name="Connector: Elbow 24"/>
          <p:cNvCxnSpPr/>
          <p:nvPr/>
        </p:nvCxnSpPr>
        <p:spPr>
          <a:xfrm rot="10800000" flipV="1">
            <a:off x="3160218" y="4028884"/>
            <a:ext cx="6760798" cy="1252682"/>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08703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06669" y="242287"/>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Example of In-Database Acceleration</a:t>
            </a:r>
          </a:p>
        </p:txBody>
      </p:sp>
      <p:sp>
        <p:nvSpPr>
          <p:cNvPr id="4" name="Textplatzhalter 3"/>
          <p:cNvSpPr>
            <a:spLocks noGrp="1"/>
          </p:cNvSpPr>
          <p:nvPr>
            <p:ph type="body" sz="quarter" idx="4294967295"/>
          </p:nvPr>
        </p:nvSpPr>
        <p:spPr>
          <a:xfrm>
            <a:off x="0" y="1227138"/>
            <a:ext cx="11885613" cy="627062"/>
          </a:xfrm>
        </p:spPr>
        <p:txBody>
          <a:bodyPr>
            <a:normAutofit/>
          </a:bodyPr>
          <a:lstStyle/>
          <a:p>
            <a:pPr marL="0" indent="0">
              <a:buNone/>
            </a:pPr>
            <a:r>
              <a:rPr lang="de-DE" sz="3199" dirty="0"/>
              <a:t>5+ hours to 40 seconds:</a:t>
            </a:r>
          </a:p>
        </p:txBody>
      </p:sp>
      <p:sp>
        <p:nvSpPr>
          <p:cNvPr id="5" name="Rectangle 4"/>
          <p:cNvSpPr/>
          <p:nvPr/>
        </p:nvSpPr>
        <p:spPr>
          <a:xfrm>
            <a:off x="5828448" y="6503014"/>
            <a:ext cx="674108" cy="376684"/>
          </a:xfrm>
          <a:prstGeom prst="rect">
            <a:avLst/>
          </a:prstGeom>
        </p:spPr>
        <p:txBody>
          <a:bodyPr wrap="none">
            <a:spAutoFit/>
          </a:bodyPr>
          <a:lstStyle/>
          <a:p>
            <a:pPr defTabSz="932563"/>
            <a:r>
              <a:rPr lang="de-DE" dirty="0" err="1">
                <a:solidFill>
                  <a:srgbClr val="FFFFFF"/>
                </a:solidFill>
                <a:latin typeface="Segoe UI"/>
              </a:rPr>
              <a:t>rows</a:t>
            </a:r>
            <a:endParaRPr lang="en-US" dirty="0">
              <a:solidFill>
                <a:srgbClr val="FFFFFF"/>
              </a:solidFill>
              <a:latin typeface="Segoe U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840" y="2264313"/>
            <a:ext cx="8577851" cy="4329464"/>
          </a:xfrm>
          <a:prstGeom prst="rect">
            <a:avLst/>
          </a:prstGeom>
        </p:spPr>
      </p:pic>
      <p:sp>
        <p:nvSpPr>
          <p:cNvPr id="7" name="Rectangle 6"/>
          <p:cNvSpPr/>
          <p:nvPr/>
        </p:nvSpPr>
        <p:spPr>
          <a:xfrm rot="16200000">
            <a:off x="1029037" y="4119587"/>
            <a:ext cx="1002006" cy="369332"/>
          </a:xfrm>
          <a:prstGeom prst="rect">
            <a:avLst/>
          </a:prstGeom>
        </p:spPr>
        <p:txBody>
          <a:bodyPr wrap="none">
            <a:spAutoFit/>
          </a:bodyPr>
          <a:lstStyle/>
          <a:p>
            <a:pPr defTabSz="932563"/>
            <a:r>
              <a:rPr lang="de-DE" dirty="0">
                <a:latin typeface="Segoe UI"/>
              </a:rPr>
              <a:t>Minutes</a:t>
            </a:r>
          </a:p>
        </p:txBody>
      </p:sp>
      <p:cxnSp>
        <p:nvCxnSpPr>
          <p:cNvPr id="8" name="Straight Arrow Connector 7"/>
          <p:cNvCxnSpPr/>
          <p:nvPr/>
        </p:nvCxnSpPr>
        <p:spPr>
          <a:xfrm>
            <a:off x="5884187" y="2456712"/>
            <a:ext cx="3840818" cy="3589648"/>
          </a:xfrm>
          <a:prstGeom prst="straightConnector1">
            <a:avLst/>
          </a:prstGeom>
          <a:ln>
            <a:solidFill>
              <a:schemeClr val="accent4"/>
            </a:solidFill>
            <a:prstDash val="dot"/>
            <a:headEnd type="ova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178373" y="2499881"/>
            <a:ext cx="1968550" cy="1815882"/>
          </a:xfrm>
          <a:prstGeom prst="rect">
            <a:avLst/>
          </a:prstGeom>
          <a:noFill/>
        </p:spPr>
        <p:txBody>
          <a:bodyPr wrap="square" rtlCol="0">
            <a:spAutoFit/>
          </a:bodyPr>
          <a:lstStyle/>
          <a:p>
            <a:pPr defTabSz="932563"/>
            <a:r>
              <a:rPr lang="en-US" sz="2800" dirty="0">
                <a:solidFill>
                  <a:srgbClr val="0078D7"/>
                </a:solidFill>
                <a:latin typeface="Segoe UI Light"/>
              </a:rPr>
              <a:t>R on a server pulling data via SQL</a:t>
            </a:r>
          </a:p>
        </p:txBody>
      </p:sp>
      <p:sp>
        <p:nvSpPr>
          <p:cNvPr id="10" name="TextBox 9"/>
          <p:cNvSpPr txBox="1"/>
          <p:nvPr/>
        </p:nvSpPr>
        <p:spPr>
          <a:xfrm>
            <a:off x="7681897" y="2499881"/>
            <a:ext cx="2486589" cy="1852032"/>
          </a:xfrm>
          <a:prstGeom prst="rect">
            <a:avLst/>
          </a:prstGeom>
          <a:noFill/>
        </p:spPr>
        <p:txBody>
          <a:bodyPr wrap="square" rtlCol="0">
            <a:spAutoFit/>
          </a:bodyPr>
          <a:lstStyle/>
          <a:p>
            <a:pPr algn="r" defTabSz="932563"/>
            <a:r>
              <a:rPr lang="en-US" sz="2800" dirty="0">
                <a:solidFill>
                  <a:srgbClr val="0078D7"/>
                </a:solidFill>
                <a:latin typeface="Segoe UI Light"/>
              </a:rPr>
              <a:t>R on a server Invoking RRE ScaleR Inside the EDW</a:t>
            </a:r>
          </a:p>
        </p:txBody>
      </p:sp>
    </p:spTree>
    <p:extLst>
      <p:ext uri="{BB962C8B-B14F-4D97-AF65-F5344CB8AC3E}">
        <p14:creationId xmlns:p14="http://schemas.microsoft.com/office/powerpoint/2010/main" val="37933722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782638"/>
          </a:xfrm>
        </p:spPr>
        <p:txBody>
          <a:bodyPr/>
          <a:lstStyle/>
          <a:p>
            <a:r>
              <a:rPr lang="en-US" dirty="0"/>
              <a:t>T-SQL and R Interaction</a:t>
            </a:r>
            <a:endParaRPr lang="en-US" sz="4400" dirty="0"/>
          </a:p>
        </p:txBody>
      </p:sp>
      <p:sp>
        <p:nvSpPr>
          <p:cNvPr id="4" name="TextBox 3"/>
          <p:cNvSpPr txBox="1"/>
          <p:nvPr/>
        </p:nvSpPr>
        <p:spPr>
          <a:xfrm>
            <a:off x="274639" y="2570356"/>
            <a:ext cx="5923813" cy="2874633"/>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2800" dirty="0">
                <a:solidFill>
                  <a:srgbClr val="C00000"/>
                </a:solidFill>
              </a:rPr>
              <a:t>T-SQL Code</a:t>
            </a:r>
          </a:p>
          <a:p>
            <a:pPr marL="980721" lvl="1" indent="-514350">
              <a:lnSpc>
                <a:spcPct val="90000"/>
              </a:lnSpc>
              <a:spcAft>
                <a:spcPts val="600"/>
              </a:spcAft>
              <a:buFont typeface="+mj-lt"/>
              <a:buAutoNum type="arabicPeriod"/>
            </a:pPr>
            <a:r>
              <a:rPr lang="en-US" sz="2800" dirty="0">
                <a:solidFill>
                  <a:srgbClr val="C00000"/>
                </a:solidFill>
              </a:rPr>
              <a:t>SELECT data</a:t>
            </a:r>
          </a:p>
          <a:p>
            <a:pPr marL="514350" indent="-514350">
              <a:lnSpc>
                <a:spcPct val="90000"/>
              </a:lnSpc>
              <a:spcAft>
                <a:spcPts val="600"/>
              </a:spcAft>
              <a:buFont typeface="+mj-lt"/>
              <a:buAutoNum type="arabicPeriod"/>
            </a:pPr>
            <a:r>
              <a:rPr lang="en-US" sz="2800" dirty="0" err="1">
                <a:solidFill>
                  <a:srgbClr val="00B050"/>
                </a:solidFill>
              </a:rPr>
              <a:t>sp_execute_external_script</a:t>
            </a:r>
            <a:r>
              <a:rPr lang="en-US" sz="2800" dirty="0">
                <a:solidFill>
                  <a:srgbClr val="00B050"/>
                </a:solidFill>
              </a:rPr>
              <a:t> </a:t>
            </a:r>
          </a:p>
          <a:p>
            <a:pPr marL="980721" lvl="1" indent="-514350">
              <a:lnSpc>
                <a:spcPct val="90000"/>
              </a:lnSpc>
              <a:spcAft>
                <a:spcPts val="600"/>
              </a:spcAft>
              <a:buFont typeface="+mj-lt"/>
              <a:buAutoNum type="arabicPeriod"/>
            </a:pPr>
            <a:r>
              <a:rPr lang="en-US" sz="2800" dirty="0">
                <a:solidFill>
                  <a:srgbClr val="00B050"/>
                </a:solidFill>
              </a:rPr>
              <a:t>Launchpad </a:t>
            </a:r>
            <a:r>
              <a:rPr lang="en-US" sz="2400" i="1" dirty="0">
                <a:solidFill>
                  <a:srgbClr val="00B050"/>
                </a:solidFill>
              </a:rPr>
              <a:t>(</a:t>
            </a:r>
            <a:r>
              <a:rPr lang="en-US" sz="2400" i="1" dirty="0" err="1">
                <a:solidFill>
                  <a:srgbClr val="00B050"/>
                </a:solidFill>
              </a:rPr>
              <a:t>BxlServer</a:t>
            </a:r>
            <a:r>
              <a:rPr lang="en-US" sz="2400" i="1" dirty="0">
                <a:solidFill>
                  <a:srgbClr val="00B050"/>
                </a:solidFill>
              </a:rPr>
              <a:t> and SQL Satellite, Rserver.dll)</a:t>
            </a:r>
          </a:p>
          <a:p>
            <a:pPr marL="514350" indent="-514350">
              <a:lnSpc>
                <a:spcPct val="90000"/>
              </a:lnSpc>
              <a:spcAft>
                <a:spcPts val="600"/>
              </a:spcAft>
              <a:buFont typeface="+mj-lt"/>
              <a:buAutoNum type="arabicPeriod"/>
            </a:pPr>
            <a:r>
              <a:rPr lang="en-US" sz="2800" dirty="0">
                <a:solidFill>
                  <a:srgbClr val="C00000"/>
                </a:solidFill>
              </a:rPr>
              <a:t>R Data or Object Returns</a:t>
            </a:r>
          </a:p>
        </p:txBody>
      </p:sp>
      <p:pic>
        <p:nvPicPr>
          <p:cNvPr id="14" name="Picture 13"/>
          <p:cNvPicPr>
            <a:picLocks noChangeAspect="1"/>
          </p:cNvPicPr>
          <p:nvPr/>
        </p:nvPicPr>
        <p:blipFill>
          <a:blip r:embed="rId3"/>
          <a:stretch>
            <a:fillRect/>
          </a:stretch>
        </p:blipFill>
        <p:spPr>
          <a:xfrm>
            <a:off x="6382618" y="2270779"/>
            <a:ext cx="5869691" cy="4235590"/>
          </a:xfrm>
          <a:prstGeom prst="rect">
            <a:avLst/>
          </a:prstGeom>
        </p:spPr>
      </p:pic>
      <p:sp>
        <p:nvSpPr>
          <p:cNvPr id="17" name="Arrow: Down 16"/>
          <p:cNvSpPr/>
          <p:nvPr/>
        </p:nvSpPr>
        <p:spPr bwMode="auto">
          <a:xfrm>
            <a:off x="7356143" y="1446663"/>
            <a:ext cx="614150" cy="12010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p:cNvSpPr/>
          <p:nvPr/>
        </p:nvSpPr>
        <p:spPr bwMode="auto">
          <a:xfrm>
            <a:off x="9190076" y="2647666"/>
            <a:ext cx="614150" cy="1201003"/>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3960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1"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000"/>
                                        <p:tgtEl>
                                          <p:spTgt spid="17"/>
                                        </p:tgtEl>
                                      </p:cBhvr>
                                    </p:animEffect>
                                    <p:anim calcmode="lin" valueType="num">
                                      <p:cBhvr>
                                        <p:cTn id="39" dur="2000" fill="hold"/>
                                        <p:tgtEl>
                                          <p:spTgt spid="17"/>
                                        </p:tgtEl>
                                        <p:attrNameLst>
                                          <p:attrName>ppt_w</p:attrName>
                                        </p:attrNameLst>
                                      </p:cBhvr>
                                      <p:tavLst>
                                        <p:tav tm="0" fmla="#ppt_w*sin(2.5*pi*$)">
                                          <p:val>
                                            <p:fltVal val="0"/>
                                          </p:val>
                                        </p:tav>
                                        <p:tav tm="100000">
                                          <p:val>
                                            <p:fltVal val="1"/>
                                          </p:val>
                                        </p:tav>
                                      </p:tavLst>
                                    </p:anim>
                                    <p:anim calcmode="lin" valueType="num">
                                      <p:cBhvr>
                                        <p:cTn id="4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Performance and Monitoring</a:t>
            </a:r>
            <a:endParaRPr lang="en-US" sz="4400" dirty="0"/>
          </a:p>
        </p:txBody>
      </p:sp>
      <p:sp>
        <p:nvSpPr>
          <p:cNvPr id="4" name="TextBox 3"/>
          <p:cNvSpPr txBox="1"/>
          <p:nvPr/>
        </p:nvSpPr>
        <p:spPr>
          <a:xfrm>
            <a:off x="1678674" y="2101756"/>
            <a:ext cx="7624460" cy="296388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Performance considerations</a:t>
            </a:r>
          </a:p>
          <a:p>
            <a:pPr marL="342900" indent="-342900">
              <a:lnSpc>
                <a:spcPct val="90000"/>
              </a:lnSpc>
              <a:spcAft>
                <a:spcPts val="600"/>
              </a:spcAft>
              <a:buFont typeface="Arial" panose="020B0604020202020204" pitchFamily="34" charset="0"/>
              <a:buChar char="•"/>
            </a:pPr>
            <a:r>
              <a:rPr lang="en-US" sz="4400" dirty="0">
                <a:solidFill>
                  <a:schemeClr val="bg2">
                    <a:lumMod val="50000"/>
                  </a:schemeClr>
                </a:solidFill>
              </a:rPr>
              <a:t>Monitoring</a:t>
            </a:r>
          </a:p>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Tuning</a:t>
            </a:r>
          </a:p>
          <a:p>
            <a:pPr marL="342900" indent="-342900">
              <a:lnSpc>
                <a:spcPct val="90000"/>
              </a:lnSpc>
              <a:spcAft>
                <a:spcPts val="600"/>
              </a:spcAft>
              <a:buFont typeface="Arial" panose="020B0604020202020204" pitchFamily="34" charset="0"/>
              <a:buChar char="•"/>
            </a:pPr>
            <a:endParaRPr lang="en-US" sz="4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8744193" y="3316160"/>
            <a:ext cx="3940203" cy="3940203"/>
          </a:xfrm>
          <a:prstGeom prst="rect">
            <a:avLst/>
          </a:prstGeom>
        </p:spPr>
      </p:pic>
    </p:spTree>
    <p:extLst>
      <p:ext uri="{BB962C8B-B14F-4D97-AF65-F5344CB8AC3E}">
        <p14:creationId xmlns:p14="http://schemas.microsoft.com/office/powerpoint/2010/main" val="366215585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Security and Governance</a:t>
            </a:r>
            <a:endParaRPr lang="en-US" sz="4400" dirty="0"/>
          </a:p>
        </p:txBody>
      </p:sp>
      <p:sp>
        <p:nvSpPr>
          <p:cNvPr id="4" name="TextBox 3"/>
          <p:cNvSpPr txBox="1"/>
          <p:nvPr/>
        </p:nvSpPr>
        <p:spPr>
          <a:xfrm>
            <a:off x="2415653" y="2229021"/>
            <a:ext cx="3618619"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Principals</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Securables</a:t>
            </a:r>
            <a:endParaRPr lang="en-US" sz="4800"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6668290" y="3931025"/>
            <a:ext cx="1224335" cy="1224335"/>
          </a:xfrm>
          <a:prstGeom prst="rect">
            <a:avLst/>
          </a:prstGeom>
        </p:spPr>
      </p:pic>
      <p:pic>
        <p:nvPicPr>
          <p:cNvPr id="8" name="Picture 7"/>
          <p:cNvPicPr>
            <a:picLocks noChangeAspect="1"/>
          </p:cNvPicPr>
          <p:nvPr/>
        </p:nvPicPr>
        <p:blipFill>
          <a:blip r:embed="rId4"/>
          <a:stretch>
            <a:fillRect/>
          </a:stretch>
        </p:blipFill>
        <p:spPr>
          <a:xfrm>
            <a:off x="6331645" y="1723057"/>
            <a:ext cx="1293159" cy="798716"/>
          </a:xfrm>
          <a:prstGeom prst="rect">
            <a:avLst/>
          </a:prstGeom>
        </p:spPr>
      </p:pic>
      <p:pic>
        <p:nvPicPr>
          <p:cNvPr id="6" name="Picture 5"/>
          <p:cNvPicPr>
            <a:picLocks noChangeAspect="1"/>
          </p:cNvPicPr>
          <p:nvPr/>
        </p:nvPicPr>
        <p:blipFill>
          <a:blip r:embed="rId5"/>
          <a:stretch>
            <a:fillRect/>
          </a:stretch>
        </p:blipFill>
        <p:spPr>
          <a:xfrm>
            <a:off x="7280457" y="2229021"/>
            <a:ext cx="819071" cy="933360"/>
          </a:xfrm>
          <a:prstGeom prst="rect">
            <a:avLst/>
          </a:prstGeom>
        </p:spPr>
      </p:pic>
    </p:spTree>
    <p:extLst>
      <p:ext uri="{BB962C8B-B14F-4D97-AF65-F5344CB8AC3E}">
        <p14:creationId xmlns:p14="http://schemas.microsoft.com/office/powerpoint/2010/main" val="38126198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Implementation Considerations</a:t>
            </a:r>
            <a:endParaRPr lang="en-US" sz="4400" dirty="0"/>
          </a:p>
        </p:txBody>
      </p:sp>
      <p:sp>
        <p:nvSpPr>
          <p:cNvPr id="4" name="TextBox 3"/>
          <p:cNvSpPr txBox="1"/>
          <p:nvPr/>
        </p:nvSpPr>
        <p:spPr>
          <a:xfrm>
            <a:off x="397468" y="2489193"/>
            <a:ext cx="10610790"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Coordinating with the R professional</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Best Practices</a:t>
            </a:r>
          </a:p>
        </p:txBody>
      </p:sp>
      <p:pic>
        <p:nvPicPr>
          <p:cNvPr id="6" name="Picture 5"/>
          <p:cNvPicPr>
            <a:picLocks noChangeAspect="1"/>
          </p:cNvPicPr>
          <p:nvPr/>
        </p:nvPicPr>
        <p:blipFill>
          <a:blip r:embed="rId3"/>
          <a:stretch>
            <a:fillRect/>
          </a:stretch>
        </p:blipFill>
        <p:spPr>
          <a:xfrm>
            <a:off x="8925637" y="-997412"/>
            <a:ext cx="4708478" cy="4708478"/>
          </a:xfrm>
          <a:prstGeom prst="rect">
            <a:avLst/>
          </a:prstGeom>
        </p:spPr>
      </p:pic>
      <p:pic>
        <p:nvPicPr>
          <p:cNvPr id="7" name="Picture 6"/>
          <p:cNvPicPr>
            <a:picLocks noChangeAspect="1"/>
          </p:cNvPicPr>
          <p:nvPr/>
        </p:nvPicPr>
        <p:blipFill>
          <a:blip r:embed="rId4"/>
          <a:stretch>
            <a:fillRect/>
          </a:stretch>
        </p:blipFill>
        <p:spPr>
          <a:xfrm>
            <a:off x="5031935" y="4140524"/>
            <a:ext cx="1531807" cy="2176139"/>
          </a:xfrm>
          <a:prstGeom prst="rect">
            <a:avLst/>
          </a:prstGeom>
        </p:spPr>
      </p:pic>
    </p:spTree>
    <p:extLst>
      <p:ext uri="{BB962C8B-B14F-4D97-AF65-F5344CB8AC3E}">
        <p14:creationId xmlns:p14="http://schemas.microsoft.com/office/powerpoint/2010/main" val="275576505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a:t>Creating </a:t>
            </a:r>
            <a:r>
              <a:rPr lang="en-US" sz="4400" dirty="0"/>
              <a:t>a Microsoft R Solution</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
        <p:nvSpPr>
          <p:cNvPr id="6" name="Rectangle 5"/>
          <p:cNvSpPr/>
          <p:nvPr/>
        </p:nvSpPr>
        <p:spPr>
          <a:xfrm>
            <a:off x="4708938" y="5568943"/>
            <a:ext cx="6579045"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8585A">
                    <a:lumMod val="50000"/>
                  </a:srgbClr>
                </a:solidFill>
                <a:effectLst/>
                <a:uLnTx/>
                <a:uFillTx/>
                <a:latin typeface="Segoe UI"/>
                <a:ea typeface="+mn-ea"/>
                <a:cs typeface="+mn-cs"/>
              </a:rPr>
              <a:t>https://mva.microsoft.com/ebooks/</a:t>
            </a:r>
          </a:p>
        </p:txBody>
      </p:sp>
    </p:spTree>
    <p:extLst>
      <p:ext uri="{BB962C8B-B14F-4D97-AF65-F5344CB8AC3E}">
        <p14:creationId xmlns:p14="http://schemas.microsoft.com/office/powerpoint/2010/main" val="344045587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307975"/>
            <a:ext cx="5486400" cy="917575"/>
          </a:xfrm>
        </p:spPr>
        <p:txBody>
          <a:bodyPr>
            <a:normAutofit/>
          </a:bodyPr>
          <a:lstStyle/>
          <a:p>
            <a:r>
              <a:rPr lang="en-US" dirty="0"/>
              <a:t>Lab:</a:t>
            </a:r>
          </a:p>
        </p:txBody>
      </p:sp>
      <p:sp>
        <p:nvSpPr>
          <p:cNvPr id="7" name="Rectangle 6"/>
          <p:cNvSpPr/>
          <p:nvPr/>
        </p:nvSpPr>
        <p:spPr bwMode="ltGray">
          <a:xfrm>
            <a:off x="2157412" y="4243388"/>
            <a:ext cx="7600173" cy="2228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lvl="0" defTabSz="932293" fontAlgn="base">
              <a:lnSpc>
                <a:spcPct val="90000"/>
              </a:lnSpc>
              <a:spcBef>
                <a:spcPct val="0"/>
              </a:spcBef>
              <a:spcAft>
                <a:spcPct val="0"/>
              </a:spcAft>
            </a:pPr>
            <a:r>
              <a:rPr lang="en-US" sz="3200" kern="0" dirty="0">
                <a:solidFill>
                  <a:schemeClr val="tx1"/>
                </a:solidFill>
                <a:ea typeface="Segoe UI" pitchFamily="34" charset="0"/>
                <a:cs typeface="Segoe UI" pitchFamily="34" charset="0"/>
              </a:rPr>
              <a:t>Comprehensive Example using SQL Server</a:t>
            </a:r>
          </a:p>
        </p:txBody>
      </p:sp>
      <p:sp>
        <p:nvSpPr>
          <p:cNvPr id="3" name="Rectangle 2"/>
          <p:cNvSpPr/>
          <p:nvPr/>
        </p:nvSpPr>
        <p:spPr>
          <a:xfrm>
            <a:off x="507189" y="2829938"/>
            <a:ext cx="11914998" cy="584775"/>
          </a:xfrm>
          <a:prstGeom prst="rect">
            <a:avLst/>
          </a:prstGeom>
        </p:spPr>
        <p:txBody>
          <a:bodyPr wrap="square">
            <a:spAutoFit/>
          </a:bodyPr>
          <a:lstStyle/>
          <a:p>
            <a:r>
              <a:rPr lang="en-US" sz="3200" dirty="0">
                <a:solidFill>
                  <a:srgbClr val="C00000"/>
                </a:solidFill>
              </a:rPr>
              <a:t>http://www.microsoft.com/en-us/sql-server/developer-get-started/r </a:t>
            </a:r>
          </a:p>
        </p:txBody>
      </p:sp>
    </p:spTree>
    <p:extLst>
      <p:ext uri="{BB962C8B-B14F-4D97-AF65-F5344CB8AC3E}">
        <p14:creationId xmlns:p14="http://schemas.microsoft.com/office/powerpoint/2010/main" val="1333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4093996" y="603790"/>
            <a:ext cx="7405720" cy="56220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chemeClr val="tx1"/>
                </a:solidFill>
                <a:latin typeface="Segoe UI Light"/>
              </a:rPr>
              <a:t>Understand the R Language and where it is used</a:t>
            </a:r>
          </a:p>
          <a:p>
            <a:pPr marL="514350" indent="-514350">
              <a:lnSpc>
                <a:spcPct val="100000"/>
              </a:lnSpc>
              <a:spcBef>
                <a:spcPts val="1000"/>
              </a:spcBef>
              <a:buAutoNum type="arabicPeriod"/>
            </a:pPr>
            <a:r>
              <a:rPr lang="en-US" sz="3200" dirty="0">
                <a:solidFill>
                  <a:schemeClr val="tx1"/>
                </a:solidFill>
                <a:latin typeface="Segoe UI Light"/>
              </a:rPr>
              <a:t>Understand the Microsoft R Platform and its capabilities</a:t>
            </a:r>
          </a:p>
          <a:p>
            <a:pPr marL="514350" indent="-514350">
              <a:lnSpc>
                <a:spcPct val="100000"/>
              </a:lnSpc>
              <a:spcBef>
                <a:spcPts val="1000"/>
              </a:spcBef>
              <a:buAutoNum type="arabicPeriod"/>
            </a:pPr>
            <a:r>
              <a:rPr lang="en-US" sz="3200" dirty="0">
                <a:solidFill>
                  <a:schemeClr val="tx1"/>
                </a:solidFill>
                <a:latin typeface="Segoe UI Light"/>
              </a:rPr>
              <a:t>Set up and use the server and various client tools for a R environment</a:t>
            </a:r>
          </a:p>
          <a:p>
            <a:pPr marL="514350" indent="-514350">
              <a:lnSpc>
                <a:spcPct val="100000"/>
              </a:lnSpc>
              <a:spcBef>
                <a:spcPts val="1000"/>
              </a:spcBef>
              <a:buAutoNum type="arabicPeriod"/>
            </a:pPr>
            <a:r>
              <a:rPr lang="en-US" sz="3200" dirty="0">
                <a:solidFill>
                  <a:schemeClr val="tx1"/>
                </a:solidFill>
                <a:latin typeface="Segoe UI Light"/>
              </a:rPr>
              <a:t>Know how to operationalize a SQL Server R Services environment</a:t>
            </a:r>
          </a:p>
          <a:p>
            <a:pPr marL="514350" indent="-514350">
              <a:lnSpc>
                <a:spcPct val="100000"/>
              </a:lnSpc>
              <a:spcBef>
                <a:spcPts val="1000"/>
              </a:spcBef>
              <a:buAutoNum type="arabicPeriod"/>
            </a:pPr>
            <a:r>
              <a:rPr lang="en-US" sz="3200" dirty="0">
                <a:solidFill>
                  <a:schemeClr val="tx1"/>
                </a:solidFill>
                <a:latin typeface="Segoe UI Light"/>
              </a:rPr>
              <a:t>Use the Microsoft R capabilities in a solution</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16"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816"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pic>
        <p:nvPicPr>
          <p:cNvPr id="3" name="Picture 2"/>
          <p:cNvPicPr>
            <a:picLocks noChangeAspect="1"/>
          </p:cNvPicPr>
          <p:nvPr/>
        </p:nvPicPr>
        <p:blipFill>
          <a:blip r:embed="rId2"/>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50">
                    <a:lumMod val="75000"/>
                    <a:lumOff val="25000"/>
                  </a:srgbClr>
                </a:solidFill>
                <a:effectLst/>
                <a:uLnTx/>
                <a:uFillTx/>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505050">
                    <a:lumMod val="50000"/>
                  </a:srgbClr>
                </a:solidFill>
                <a:effectLst/>
                <a:uLnTx/>
                <a:uFillTx/>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2444919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1" y="101465"/>
            <a:ext cx="3533963" cy="206813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3" y="30223"/>
            <a:ext cx="4289544" cy="2510690"/>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R Programming Environment</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4617</Words>
  <Application>Microsoft Office PowerPoint</Application>
  <PresentationFormat>Custom</PresentationFormat>
  <Paragraphs>701</Paragraphs>
  <Slides>49</Slides>
  <Notes>48</Notes>
  <HiddenSlides>1</HiddenSlides>
  <MMClips>0</MMClips>
  <ScaleCrop>false</ScaleCrop>
  <HeadingPairs>
    <vt:vector size="8" baseType="variant">
      <vt:variant>
        <vt:lpstr>Fonts Used</vt:lpstr>
      </vt:variant>
      <vt:variant>
        <vt:i4>16</vt:i4>
      </vt:variant>
      <vt:variant>
        <vt:lpstr>Theme</vt:lpstr>
      </vt:variant>
      <vt:variant>
        <vt:i4>5</vt:i4>
      </vt:variant>
      <vt:variant>
        <vt:lpstr>Embedded OLE Servers</vt:lpstr>
      </vt:variant>
      <vt:variant>
        <vt:i4>1</vt:i4>
      </vt:variant>
      <vt:variant>
        <vt:lpstr>Slide Titles</vt:lpstr>
      </vt:variant>
      <vt:variant>
        <vt:i4>49</vt:i4>
      </vt:variant>
    </vt:vector>
  </HeadingPairs>
  <TitlesOfParts>
    <vt:vector size="71" baseType="lpstr">
      <vt:lpstr>MS PGothic</vt:lpstr>
      <vt:lpstr>SimSun</vt:lpstr>
      <vt:lpstr>Arial</vt:lpstr>
      <vt:lpstr>Calibri</vt:lpstr>
      <vt:lpstr>Calibri Light</vt:lpstr>
      <vt:lpstr>Cambria</vt:lpstr>
      <vt:lpstr>Consolas</vt:lpstr>
      <vt:lpstr>Courier New</vt:lpstr>
      <vt:lpstr>Myriad Pro</vt:lpstr>
      <vt:lpstr>Segoe UI</vt:lpstr>
      <vt:lpstr>Segoe UI Black</vt:lpstr>
      <vt:lpstr>Segoe UI Light</vt:lpstr>
      <vt:lpstr>Times New Roman</vt:lpstr>
      <vt:lpstr>Verdana</vt:lpstr>
      <vt:lpstr>Wingdings</vt:lpstr>
      <vt:lpstr>Wingdings 3</vt:lpstr>
      <vt:lpstr>Office Theme</vt:lpstr>
      <vt:lpstr>1_Office Theme</vt:lpstr>
      <vt:lpstr>1_SQLintersection</vt:lpstr>
      <vt:lpstr>1_WHITE TEMPLATE</vt:lpstr>
      <vt:lpstr>FY15 Enterprise identity theme</vt:lpstr>
      <vt:lpstr>think-cell Slide</vt:lpstr>
      <vt:lpstr>Welcome!</vt:lpstr>
      <vt:lpstr>PowerPoint Presentation</vt:lpstr>
      <vt:lpstr>Cortana Intelligence Suite</vt:lpstr>
      <vt:lpstr>PowerPoint Presentation</vt:lpstr>
      <vt:lpstr>PowerPoint Presentation</vt:lpstr>
      <vt:lpstr>The Data Science Process and Platform</vt:lpstr>
      <vt:lpstr>The Team Data Science Process </vt:lpstr>
      <vt:lpstr>The Cortana Intelligence Platform</vt:lpstr>
      <vt:lpstr>The R Programming Environment</vt:lpstr>
      <vt:lpstr>R Programing and Environment</vt:lpstr>
      <vt:lpstr>SQL</vt:lpstr>
      <vt:lpstr>R Data Types</vt:lpstr>
      <vt:lpstr>R Data Structures</vt:lpstr>
      <vt:lpstr>Lab:</vt:lpstr>
      <vt:lpstr>The Microsoft R Platform</vt:lpstr>
      <vt:lpstr>PowerPoint Presentation</vt:lpstr>
      <vt:lpstr>PowerPoint Presentation</vt:lpstr>
      <vt:lpstr>PowerPoint Presentation</vt:lpstr>
      <vt:lpstr>Microsoft R Open and R Client</vt:lpstr>
      <vt:lpstr>Microsoft R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DeployR</vt:lpstr>
      <vt:lpstr>R in Azure Machine Learning</vt:lpstr>
      <vt:lpstr>PowerPoint Presentation</vt:lpstr>
      <vt:lpstr>Microsoft R in SQL Server</vt:lpstr>
      <vt:lpstr>Lab:</vt:lpstr>
      <vt:lpstr>R Client Options</vt:lpstr>
      <vt:lpstr>Microsoft R Development Tools</vt:lpstr>
      <vt:lpstr>Lab:</vt:lpstr>
      <vt:lpstr>Operationalize Microsoft R</vt:lpstr>
      <vt:lpstr>Configuration and Operation</vt:lpstr>
      <vt:lpstr>PowerPoint Presentation</vt:lpstr>
      <vt:lpstr>CRAN/Microsoft R Open And Databases</vt:lpstr>
      <vt:lpstr>Microsoft R in SQL Server</vt:lpstr>
      <vt:lpstr>T-SQL and R Interaction</vt:lpstr>
      <vt:lpstr>PowerPoint Presentation</vt:lpstr>
      <vt:lpstr>T-SQL and R Interaction</vt:lpstr>
      <vt:lpstr>Performance and Monitoring</vt:lpstr>
      <vt:lpstr>Security and Governance</vt:lpstr>
      <vt:lpstr>Implementation Considerations</vt:lpstr>
      <vt:lpstr>Creating a Microsoft R Solution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2017-03-08T13:29:02Z</dcterms:modified>
</cp:coreProperties>
</file>